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4"/>
  </p:notesMasterIdLst>
  <p:sldIdLst>
    <p:sldId id="256" r:id="rId2"/>
    <p:sldId id="257" r:id="rId3"/>
    <p:sldId id="259" r:id="rId4"/>
    <p:sldId id="281" r:id="rId5"/>
    <p:sldId id="273" r:id="rId6"/>
    <p:sldId id="264" r:id="rId7"/>
    <p:sldId id="278" r:id="rId8"/>
    <p:sldId id="275" r:id="rId9"/>
    <p:sldId id="268" r:id="rId10"/>
    <p:sldId id="277" r:id="rId11"/>
    <p:sldId id="283" r:id="rId12"/>
    <p:sldId id="270" r:id="rId13"/>
    <p:sldId id="279" r:id="rId14"/>
    <p:sldId id="282" r:id="rId15"/>
    <p:sldId id="289" r:id="rId16"/>
    <p:sldId id="290" r:id="rId17"/>
    <p:sldId id="291" r:id="rId18"/>
    <p:sldId id="293" r:id="rId19"/>
    <p:sldId id="307" r:id="rId20"/>
    <p:sldId id="308" r:id="rId21"/>
    <p:sldId id="310" r:id="rId22"/>
    <p:sldId id="313" r:id="rId23"/>
    <p:sldId id="315" r:id="rId24"/>
    <p:sldId id="296" r:id="rId25"/>
    <p:sldId id="338" r:id="rId26"/>
    <p:sldId id="300" r:id="rId27"/>
    <p:sldId id="304" r:id="rId28"/>
    <p:sldId id="340" r:id="rId29"/>
    <p:sldId id="341" r:id="rId30"/>
    <p:sldId id="342" r:id="rId31"/>
    <p:sldId id="305" r:id="rId32"/>
    <p:sldId id="337" r:id="rId33"/>
    <p:sldId id="339" r:id="rId34"/>
    <p:sldId id="331" r:id="rId35"/>
    <p:sldId id="332" r:id="rId36"/>
    <p:sldId id="333" r:id="rId37"/>
    <p:sldId id="334" r:id="rId38"/>
    <p:sldId id="335" r:id="rId39"/>
    <p:sldId id="336" r:id="rId40"/>
    <p:sldId id="324" r:id="rId41"/>
    <p:sldId id="325" r:id="rId42"/>
    <p:sldId id="326" r:id="rId4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65" autoAdjust="0"/>
    <p:restoredTop sz="89388" autoAdjust="0"/>
  </p:normalViewPr>
  <p:slideViewPr>
    <p:cSldViewPr snapToGrid="0">
      <p:cViewPr>
        <p:scale>
          <a:sx n="75" d="100"/>
          <a:sy n="75" d="100"/>
        </p:scale>
        <p:origin x="666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3.wmf"/><Relationship Id="rId2" Type="http://schemas.openxmlformats.org/officeDocument/2006/relationships/image" Target="../media/image52.wmf"/><Relationship Id="rId1" Type="http://schemas.openxmlformats.org/officeDocument/2006/relationships/image" Target="../media/image51.wmf"/><Relationship Id="rId4" Type="http://schemas.openxmlformats.org/officeDocument/2006/relationships/image" Target="../media/image54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6.wmf"/><Relationship Id="rId2" Type="http://schemas.openxmlformats.org/officeDocument/2006/relationships/image" Target="../media/image55.wmf"/><Relationship Id="rId1" Type="http://schemas.openxmlformats.org/officeDocument/2006/relationships/image" Target="../media/image51.wmf"/><Relationship Id="rId5" Type="http://schemas.openxmlformats.org/officeDocument/2006/relationships/image" Target="../media/image58.wmf"/><Relationship Id="rId4" Type="http://schemas.openxmlformats.org/officeDocument/2006/relationships/image" Target="../media/image57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2.wmf"/><Relationship Id="rId2" Type="http://schemas.openxmlformats.org/officeDocument/2006/relationships/image" Target="../media/image61.wmf"/><Relationship Id="rId1" Type="http://schemas.openxmlformats.org/officeDocument/2006/relationships/image" Target="../media/image60.wmf"/><Relationship Id="rId5" Type="http://schemas.openxmlformats.org/officeDocument/2006/relationships/image" Target="../media/image51.wmf"/><Relationship Id="rId4" Type="http://schemas.openxmlformats.org/officeDocument/2006/relationships/image" Target="../media/image63.wmf"/></Relationships>
</file>

<file path=ppt/drawings/_rels/vmlDrawing13.vml.rels><?xml version="1.0" encoding="UTF-8" standalone="yes"?>
<Relationships xmlns="http://schemas.openxmlformats.org/package/2006/relationships"><Relationship Id="rId8" Type="http://schemas.openxmlformats.org/officeDocument/2006/relationships/image" Target="../media/image71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75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4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12" Type="http://schemas.openxmlformats.org/officeDocument/2006/relationships/image" Target="../media/image80.wmf"/><Relationship Id="rId2" Type="http://schemas.openxmlformats.org/officeDocument/2006/relationships/image" Target="../media/image65.wmf"/><Relationship Id="rId1" Type="http://schemas.openxmlformats.org/officeDocument/2006/relationships/image" Target="../media/image78.wmf"/><Relationship Id="rId6" Type="http://schemas.openxmlformats.org/officeDocument/2006/relationships/image" Target="../media/image69.wmf"/><Relationship Id="rId11" Type="http://schemas.openxmlformats.org/officeDocument/2006/relationships/image" Target="../media/image74.wmf"/><Relationship Id="rId5" Type="http://schemas.openxmlformats.org/officeDocument/2006/relationships/image" Target="../media/image68.wmf"/><Relationship Id="rId10" Type="http://schemas.openxmlformats.org/officeDocument/2006/relationships/image" Target="../media/image73.wmf"/><Relationship Id="rId4" Type="http://schemas.openxmlformats.org/officeDocument/2006/relationships/image" Target="../media/image67.wmf"/><Relationship Id="rId9" Type="http://schemas.openxmlformats.org/officeDocument/2006/relationships/image" Target="../media/image72.wmf"/></Relationships>
</file>

<file path=ppt/drawings/_rels/vmlDrawing15.vml.rels><?xml version="1.0" encoding="UTF-8" standalone="yes"?>
<Relationships xmlns="http://schemas.openxmlformats.org/package/2006/relationships"><Relationship Id="rId8" Type="http://schemas.openxmlformats.org/officeDocument/2006/relationships/image" Target="../media/image87.wmf"/><Relationship Id="rId3" Type="http://schemas.openxmlformats.org/officeDocument/2006/relationships/image" Target="../media/image82.wmf"/><Relationship Id="rId7" Type="http://schemas.openxmlformats.org/officeDocument/2006/relationships/image" Target="../media/image86.wmf"/><Relationship Id="rId2" Type="http://schemas.openxmlformats.org/officeDocument/2006/relationships/image" Target="../media/image81.wmf"/><Relationship Id="rId1" Type="http://schemas.openxmlformats.org/officeDocument/2006/relationships/image" Target="../media/image52.wmf"/><Relationship Id="rId6" Type="http://schemas.openxmlformats.org/officeDocument/2006/relationships/image" Target="../media/image85.wmf"/><Relationship Id="rId5" Type="http://schemas.openxmlformats.org/officeDocument/2006/relationships/image" Target="../media/image84.wmf"/><Relationship Id="rId4" Type="http://schemas.openxmlformats.org/officeDocument/2006/relationships/image" Target="../media/image83.wmf"/></Relationships>
</file>

<file path=ppt/drawings/_rels/vmlDrawing1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92.wmf"/><Relationship Id="rId3" Type="http://schemas.openxmlformats.org/officeDocument/2006/relationships/image" Target="../media/image67.wmf"/><Relationship Id="rId7" Type="http://schemas.openxmlformats.org/officeDocument/2006/relationships/image" Target="../media/image72.wmf"/><Relationship Id="rId12" Type="http://schemas.openxmlformats.org/officeDocument/2006/relationships/image" Target="../media/image91.wmf"/><Relationship Id="rId2" Type="http://schemas.openxmlformats.org/officeDocument/2006/relationships/image" Target="../media/image66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90.wmf"/><Relationship Id="rId5" Type="http://schemas.openxmlformats.org/officeDocument/2006/relationships/image" Target="../media/image69.wmf"/><Relationship Id="rId15" Type="http://schemas.openxmlformats.org/officeDocument/2006/relationships/image" Target="../media/image93.wmf"/><Relationship Id="rId10" Type="http://schemas.openxmlformats.org/officeDocument/2006/relationships/image" Target="../media/image89.wmf"/><Relationship Id="rId4" Type="http://schemas.openxmlformats.org/officeDocument/2006/relationships/image" Target="../media/image68.wmf"/><Relationship Id="rId9" Type="http://schemas.openxmlformats.org/officeDocument/2006/relationships/image" Target="../media/image74.wmf"/><Relationship Id="rId14" Type="http://schemas.openxmlformats.org/officeDocument/2006/relationships/image" Target="../media/image64.wmf"/></Relationships>
</file>

<file path=ppt/drawings/_rels/vmlDrawing17.v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13" Type="http://schemas.openxmlformats.org/officeDocument/2006/relationships/image" Target="../media/image93.wmf"/><Relationship Id="rId18" Type="http://schemas.openxmlformats.org/officeDocument/2006/relationships/image" Target="../media/image98.wmf"/><Relationship Id="rId3" Type="http://schemas.openxmlformats.org/officeDocument/2006/relationships/image" Target="../media/image67.wmf"/><Relationship Id="rId21" Type="http://schemas.openxmlformats.org/officeDocument/2006/relationships/image" Target="../media/image101.wmf"/><Relationship Id="rId7" Type="http://schemas.openxmlformats.org/officeDocument/2006/relationships/image" Target="../media/image72.wmf"/><Relationship Id="rId12" Type="http://schemas.openxmlformats.org/officeDocument/2006/relationships/image" Target="../media/image64.wmf"/><Relationship Id="rId17" Type="http://schemas.openxmlformats.org/officeDocument/2006/relationships/image" Target="../media/image97.wmf"/><Relationship Id="rId25" Type="http://schemas.openxmlformats.org/officeDocument/2006/relationships/image" Target="../media/image105.wmf"/><Relationship Id="rId2" Type="http://schemas.openxmlformats.org/officeDocument/2006/relationships/image" Target="../media/image66.wmf"/><Relationship Id="rId16" Type="http://schemas.openxmlformats.org/officeDocument/2006/relationships/image" Target="../media/image96.wmf"/><Relationship Id="rId20" Type="http://schemas.openxmlformats.org/officeDocument/2006/relationships/image" Target="../media/image100.wmf"/><Relationship Id="rId1" Type="http://schemas.openxmlformats.org/officeDocument/2006/relationships/image" Target="../media/image65.wmf"/><Relationship Id="rId6" Type="http://schemas.openxmlformats.org/officeDocument/2006/relationships/image" Target="../media/image70.wmf"/><Relationship Id="rId11" Type="http://schemas.openxmlformats.org/officeDocument/2006/relationships/image" Target="../media/image90.wmf"/><Relationship Id="rId24" Type="http://schemas.openxmlformats.org/officeDocument/2006/relationships/image" Target="../media/image104.wmf"/><Relationship Id="rId5" Type="http://schemas.openxmlformats.org/officeDocument/2006/relationships/image" Target="../media/image69.wmf"/><Relationship Id="rId15" Type="http://schemas.openxmlformats.org/officeDocument/2006/relationships/image" Target="../media/image95.wmf"/><Relationship Id="rId23" Type="http://schemas.openxmlformats.org/officeDocument/2006/relationships/image" Target="../media/image103.wmf"/><Relationship Id="rId10" Type="http://schemas.openxmlformats.org/officeDocument/2006/relationships/image" Target="../media/image89.wmf"/><Relationship Id="rId19" Type="http://schemas.openxmlformats.org/officeDocument/2006/relationships/image" Target="../media/image99.wmf"/><Relationship Id="rId4" Type="http://schemas.openxmlformats.org/officeDocument/2006/relationships/image" Target="../media/image68.wmf"/><Relationship Id="rId9" Type="http://schemas.openxmlformats.org/officeDocument/2006/relationships/image" Target="../media/image74.wmf"/><Relationship Id="rId14" Type="http://schemas.openxmlformats.org/officeDocument/2006/relationships/image" Target="../media/image94.wmf"/><Relationship Id="rId22" Type="http://schemas.openxmlformats.org/officeDocument/2006/relationships/image" Target="../media/image102.wmf"/></Relationships>
</file>

<file path=ppt/drawings/_rels/vmlDrawing1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7.wmf"/><Relationship Id="rId1" Type="http://schemas.openxmlformats.org/officeDocument/2006/relationships/image" Target="../media/image106.wmf"/></Relationships>
</file>

<file path=ppt/drawings/_rels/vmlDrawing19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0.wmf"/><Relationship Id="rId2" Type="http://schemas.openxmlformats.org/officeDocument/2006/relationships/image" Target="../media/image109.wmf"/><Relationship Id="rId1" Type="http://schemas.openxmlformats.org/officeDocument/2006/relationships/image" Target="../media/image108.wmf"/><Relationship Id="rId4" Type="http://schemas.openxmlformats.org/officeDocument/2006/relationships/image" Target="../media/image10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0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3.wmf"/><Relationship Id="rId7" Type="http://schemas.openxmlformats.org/officeDocument/2006/relationships/image" Target="../media/image117.wmf"/><Relationship Id="rId2" Type="http://schemas.openxmlformats.org/officeDocument/2006/relationships/image" Target="../media/image112.wmf"/><Relationship Id="rId1" Type="http://schemas.openxmlformats.org/officeDocument/2006/relationships/image" Target="../media/image111.wmf"/><Relationship Id="rId6" Type="http://schemas.openxmlformats.org/officeDocument/2006/relationships/image" Target="../media/image116.wmf"/><Relationship Id="rId5" Type="http://schemas.openxmlformats.org/officeDocument/2006/relationships/image" Target="../media/image115.wmf"/><Relationship Id="rId4" Type="http://schemas.openxmlformats.org/officeDocument/2006/relationships/image" Target="../media/image114.w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1.wmf"/></Relationships>
</file>

<file path=ppt/drawings/_rels/vmlDrawing2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1.wmf"/><Relationship Id="rId2" Type="http://schemas.openxmlformats.org/officeDocument/2006/relationships/image" Target="../media/image120.wmf"/><Relationship Id="rId1" Type="http://schemas.openxmlformats.org/officeDocument/2006/relationships/image" Target="../media/image119.w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9.w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7.wmf"/></Relationships>
</file>

<file path=ppt/drawings/_rels/vmlDrawing2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2.wmf"/><Relationship Id="rId2" Type="http://schemas.openxmlformats.org/officeDocument/2006/relationships/image" Target="../media/image131.wmf"/><Relationship Id="rId1" Type="http://schemas.openxmlformats.org/officeDocument/2006/relationships/image" Target="../media/image130.wmf"/><Relationship Id="rId4" Type="http://schemas.openxmlformats.org/officeDocument/2006/relationships/image" Target="../media/image133.wmf"/></Relationships>
</file>

<file path=ppt/drawings/_rels/vmlDrawing2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8.wmf"/><Relationship Id="rId2" Type="http://schemas.openxmlformats.org/officeDocument/2006/relationships/image" Target="../media/image137.wmf"/><Relationship Id="rId1" Type="http://schemas.openxmlformats.org/officeDocument/2006/relationships/image" Target="../media/image136.wmf"/><Relationship Id="rId6" Type="http://schemas.openxmlformats.org/officeDocument/2006/relationships/image" Target="../media/image141.wmf"/><Relationship Id="rId5" Type="http://schemas.openxmlformats.org/officeDocument/2006/relationships/image" Target="../media/image140.wmf"/><Relationship Id="rId4" Type="http://schemas.openxmlformats.org/officeDocument/2006/relationships/image" Target="../media/image139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1.wmf"/><Relationship Id="rId4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image" Target="../media/image12.wmf"/><Relationship Id="rId7" Type="http://schemas.openxmlformats.org/officeDocument/2006/relationships/image" Target="../media/image16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6" Type="http://schemas.openxmlformats.org/officeDocument/2006/relationships/image" Target="../media/image15.wmf"/><Relationship Id="rId5" Type="http://schemas.openxmlformats.org/officeDocument/2006/relationships/image" Target="../media/image14.wmf"/><Relationship Id="rId4" Type="http://schemas.openxmlformats.org/officeDocument/2006/relationships/image" Target="../media/image13.wmf"/><Relationship Id="rId9" Type="http://schemas.openxmlformats.org/officeDocument/2006/relationships/image" Target="../media/image1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image" Target="../media/image22.wmf"/><Relationship Id="rId7" Type="http://schemas.openxmlformats.org/officeDocument/2006/relationships/image" Target="../media/image11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6" Type="http://schemas.openxmlformats.org/officeDocument/2006/relationships/image" Target="../media/image1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Relationship Id="rId9" Type="http://schemas.openxmlformats.org/officeDocument/2006/relationships/image" Target="../media/image25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32.wmf"/><Relationship Id="rId3" Type="http://schemas.openxmlformats.org/officeDocument/2006/relationships/image" Target="../media/image16.wmf"/><Relationship Id="rId7" Type="http://schemas.openxmlformats.org/officeDocument/2006/relationships/image" Target="../media/image31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0.wmf"/><Relationship Id="rId5" Type="http://schemas.openxmlformats.org/officeDocument/2006/relationships/image" Target="../media/image29.wmf"/><Relationship Id="rId10" Type="http://schemas.openxmlformats.org/officeDocument/2006/relationships/image" Target="../media/image34.wmf"/><Relationship Id="rId4" Type="http://schemas.openxmlformats.org/officeDocument/2006/relationships/image" Target="../media/image28.wmf"/><Relationship Id="rId9" Type="http://schemas.openxmlformats.org/officeDocument/2006/relationships/image" Target="../media/image33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37.wmf"/><Relationship Id="rId7" Type="http://schemas.openxmlformats.org/officeDocument/2006/relationships/image" Target="../media/image41.wmf"/><Relationship Id="rId2" Type="http://schemas.openxmlformats.org/officeDocument/2006/relationships/image" Target="../media/image36.wmf"/><Relationship Id="rId1" Type="http://schemas.openxmlformats.org/officeDocument/2006/relationships/image" Target="../media/image35.wmf"/><Relationship Id="rId6" Type="http://schemas.openxmlformats.org/officeDocument/2006/relationships/image" Target="../media/image40.wmf"/><Relationship Id="rId5" Type="http://schemas.openxmlformats.org/officeDocument/2006/relationships/image" Target="../media/image39.wmf"/><Relationship Id="rId4" Type="http://schemas.openxmlformats.org/officeDocument/2006/relationships/image" Target="../media/image38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2" Type="http://schemas.openxmlformats.org/officeDocument/2006/relationships/image" Target="../media/image43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5" Type="http://schemas.openxmlformats.org/officeDocument/2006/relationships/image" Target="../media/image46.wmf"/><Relationship Id="rId4" Type="http://schemas.openxmlformats.org/officeDocument/2006/relationships/image" Target="../media/image4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0D19F5-3A1C-4AF9-AC51-CCDDEB6F6601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316913-2A00-4FDC-8B6E-5C63418F895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343010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crma.stanford.edu/~jos/fp/Bibliography.html#MDFT" TargetMode="External"/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Relationship Id="rId5" Type="http://schemas.openxmlformats.org/officeDocument/2006/relationships/hyperlink" Target="https://ccrma.stanford.edu/~jos/mdft/Sinusoids_Exponentials.html" TargetMode="External"/><Relationship Id="rId4" Type="http://schemas.openxmlformats.org/officeDocument/2006/relationships/hyperlink" Target="https://ccrma.stanford.edu/~jos/mdft/Sinusoids.html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0099-C4BE-4DEE-99B9-28FC87E623F4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92211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mathematically convenient definition is as follows: A signal is said to contain a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transient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whenever its Fourier expansion [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3"/>
              </a:rPr>
              <a:t>84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] requires an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infinite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number of 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4"/>
              </a:rPr>
              <a:t>sinusoids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Conversely, any signal expressible as a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finite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number of </a:t>
            </a:r>
            <a:r>
              <a:rPr lang="en-US" altLang="zh-TW" sz="1200" b="0" i="0" u="none" strike="noStrike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  <a:hlinkClick r:id="rId5"/>
              </a:rPr>
              <a:t>sinusoids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can be defined as a </a:t>
            </a:r>
            <a:r>
              <a:rPr lang="en-US" altLang="zh-TW" sz="1200" b="0" i="1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steady-state signal</a:t>
            </a:r>
            <a:r>
              <a:rPr lang="en-US" altLang="zh-TW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Thus, waveform discontinuities are transients, as are discontinuities in the waveform slope, curvature, etc. Any fixed sum of sinusoids, on the other hand, is a steady-state signal.</a:t>
            </a:r>
            <a:endParaRPr lang="zh-TW" altLang="en-US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490099-C4BE-4DEE-99B9-28FC87E623F4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646538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 smtClean="0"/>
              <a:t>Admittance</a:t>
            </a:r>
            <a:endParaRPr lang="zh-TW" altLang="en-US" sz="1200" dirty="0" smtClean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12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727359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18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207010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Pole zero cancellation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24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549950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smtClean="0"/>
              <a:t>Gain factor</a:t>
            </a:r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25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4432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29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411137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C316913-2A00-4FDC-8B6E-5C63418F895C}" type="slidenum">
              <a:rPr lang="zh-TW" altLang="en-US" smtClean="0"/>
              <a:t>30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655996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73F4CE-A039-48E4-8A4D-C4497B745B00}" type="slidenum">
              <a:rPr lang="zh-TW" altLang="en-US" smtClean="0"/>
              <a:t>37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478492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859205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6284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200647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1171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258315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903847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7643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78257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3751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78875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442641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B8A701-6CF2-46E6-B150-2161B950C602}" type="datetimeFigureOut">
              <a:rPr lang="zh-TW" altLang="en-US" smtClean="0"/>
              <a:t>2014/12/8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412D52-4543-43F1-8A38-3CE8797EF607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34937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13" Type="http://schemas.openxmlformats.org/officeDocument/2006/relationships/image" Target="../media/image19.png"/><Relationship Id="rId18" Type="http://schemas.openxmlformats.org/officeDocument/2006/relationships/oleObject" Target="../embeddings/oleObject26.bin"/><Relationship Id="rId3" Type="http://schemas.openxmlformats.org/officeDocument/2006/relationships/oleObject" Target="../embeddings/oleObject19.bin"/><Relationship Id="rId21" Type="http://schemas.openxmlformats.org/officeDocument/2006/relationships/image" Target="../media/image25.wmf"/><Relationship Id="rId7" Type="http://schemas.openxmlformats.org/officeDocument/2006/relationships/oleObject" Target="../embeddings/oleObject21.bin"/><Relationship Id="rId12" Type="http://schemas.openxmlformats.org/officeDocument/2006/relationships/image" Target="../media/image24.wmf"/><Relationship Id="rId17" Type="http://schemas.openxmlformats.org/officeDocument/2006/relationships/image" Target="../media/image1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5.bin"/><Relationship Id="rId20" Type="http://schemas.openxmlformats.org/officeDocument/2006/relationships/oleObject" Target="../embeddings/oleObject27.bin"/><Relationship Id="rId1" Type="http://schemas.openxmlformats.org/officeDocument/2006/relationships/vmlDrawing" Target="../drawings/vmlDrawing6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3.bin"/><Relationship Id="rId5" Type="http://schemas.openxmlformats.org/officeDocument/2006/relationships/oleObject" Target="../embeddings/oleObject20.bin"/><Relationship Id="rId15" Type="http://schemas.openxmlformats.org/officeDocument/2006/relationships/image" Target="../media/image10.wmf"/><Relationship Id="rId10" Type="http://schemas.openxmlformats.org/officeDocument/2006/relationships/image" Target="../media/image23.wmf"/><Relationship Id="rId19" Type="http://schemas.openxmlformats.org/officeDocument/2006/relationships/image" Target="../media/image12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22.bin"/><Relationship Id="rId14" Type="http://schemas.openxmlformats.org/officeDocument/2006/relationships/oleObject" Target="../embeddings/oleObject24.bin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33.bin"/><Relationship Id="rId18" Type="http://schemas.openxmlformats.org/officeDocument/2006/relationships/image" Target="../media/image32.wmf"/><Relationship Id="rId3" Type="http://schemas.openxmlformats.org/officeDocument/2006/relationships/oleObject" Target="../embeddings/oleObject28.bin"/><Relationship Id="rId21" Type="http://schemas.openxmlformats.org/officeDocument/2006/relationships/oleObject" Target="../embeddings/oleObject37.bin"/><Relationship Id="rId7" Type="http://schemas.openxmlformats.org/officeDocument/2006/relationships/oleObject" Target="../embeddings/oleObject30.bin"/><Relationship Id="rId12" Type="http://schemas.openxmlformats.org/officeDocument/2006/relationships/image" Target="../media/image29.wmf"/><Relationship Id="rId17" Type="http://schemas.openxmlformats.org/officeDocument/2006/relationships/oleObject" Target="../embeddings/oleObject3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1.wmf"/><Relationship Id="rId20" Type="http://schemas.openxmlformats.org/officeDocument/2006/relationships/image" Target="../media/image33.wmf"/><Relationship Id="rId1" Type="http://schemas.openxmlformats.org/officeDocument/2006/relationships/vmlDrawing" Target="../drawings/vmlDrawing7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2.bin"/><Relationship Id="rId5" Type="http://schemas.openxmlformats.org/officeDocument/2006/relationships/oleObject" Target="../embeddings/oleObject29.bin"/><Relationship Id="rId15" Type="http://schemas.openxmlformats.org/officeDocument/2006/relationships/oleObject" Target="../embeddings/oleObject34.bin"/><Relationship Id="rId10" Type="http://schemas.openxmlformats.org/officeDocument/2006/relationships/image" Target="../media/image28.wmf"/><Relationship Id="rId19" Type="http://schemas.openxmlformats.org/officeDocument/2006/relationships/oleObject" Target="../embeddings/oleObject36.bin"/><Relationship Id="rId4" Type="http://schemas.openxmlformats.org/officeDocument/2006/relationships/image" Target="../media/image26.wmf"/><Relationship Id="rId9" Type="http://schemas.openxmlformats.org/officeDocument/2006/relationships/oleObject" Target="../embeddings/oleObject31.bin"/><Relationship Id="rId14" Type="http://schemas.openxmlformats.org/officeDocument/2006/relationships/image" Target="../media/image30.wmf"/><Relationship Id="rId22" Type="http://schemas.openxmlformats.org/officeDocument/2006/relationships/image" Target="../media/image34.wmf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0.bin"/><Relationship Id="rId13" Type="http://schemas.openxmlformats.org/officeDocument/2006/relationships/image" Target="../media/image39.wmf"/><Relationship Id="rId3" Type="http://schemas.openxmlformats.org/officeDocument/2006/relationships/notesSlide" Target="../notesSlides/notesSlide3.xml"/><Relationship Id="rId7" Type="http://schemas.openxmlformats.org/officeDocument/2006/relationships/image" Target="../media/image36.wmf"/><Relationship Id="rId12" Type="http://schemas.openxmlformats.org/officeDocument/2006/relationships/oleObject" Target="../embeddings/oleObject42.bin"/><Relationship Id="rId17" Type="http://schemas.openxmlformats.org/officeDocument/2006/relationships/image" Target="../media/image41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44.bin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39.bin"/><Relationship Id="rId11" Type="http://schemas.openxmlformats.org/officeDocument/2006/relationships/image" Target="../media/image38.wmf"/><Relationship Id="rId5" Type="http://schemas.openxmlformats.org/officeDocument/2006/relationships/image" Target="../media/image35.wmf"/><Relationship Id="rId15" Type="http://schemas.openxmlformats.org/officeDocument/2006/relationships/image" Target="../media/image40.wmf"/><Relationship Id="rId10" Type="http://schemas.openxmlformats.org/officeDocument/2006/relationships/oleObject" Target="../embeddings/oleObject41.bin"/><Relationship Id="rId4" Type="http://schemas.openxmlformats.org/officeDocument/2006/relationships/oleObject" Target="../embeddings/oleObject38.bin"/><Relationship Id="rId9" Type="http://schemas.openxmlformats.org/officeDocument/2006/relationships/image" Target="../media/image37.wmf"/><Relationship Id="rId14" Type="http://schemas.openxmlformats.org/officeDocument/2006/relationships/oleObject" Target="../embeddings/oleObject43.bin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3.wmf"/><Relationship Id="rId13" Type="http://schemas.openxmlformats.org/officeDocument/2006/relationships/oleObject" Target="../embeddings/oleObject49.bin"/><Relationship Id="rId18" Type="http://schemas.openxmlformats.org/officeDocument/2006/relationships/image" Target="../media/image48.wmf"/><Relationship Id="rId3" Type="http://schemas.openxmlformats.org/officeDocument/2006/relationships/image" Target="../media/image49.png"/><Relationship Id="rId7" Type="http://schemas.openxmlformats.org/officeDocument/2006/relationships/oleObject" Target="../embeddings/oleObject46.bin"/><Relationship Id="rId12" Type="http://schemas.openxmlformats.org/officeDocument/2006/relationships/image" Target="../media/image45.wmf"/><Relationship Id="rId17" Type="http://schemas.openxmlformats.org/officeDocument/2006/relationships/oleObject" Target="../embeddings/oleObject51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7.wmf"/><Relationship Id="rId1" Type="http://schemas.openxmlformats.org/officeDocument/2006/relationships/vmlDrawing" Target="../drawings/vmlDrawing9.vml"/><Relationship Id="rId6" Type="http://schemas.openxmlformats.org/officeDocument/2006/relationships/image" Target="../media/image50.png"/><Relationship Id="rId11" Type="http://schemas.openxmlformats.org/officeDocument/2006/relationships/oleObject" Target="../embeddings/oleObject48.bin"/><Relationship Id="rId5" Type="http://schemas.openxmlformats.org/officeDocument/2006/relationships/image" Target="../media/image42.wmf"/><Relationship Id="rId15" Type="http://schemas.openxmlformats.org/officeDocument/2006/relationships/oleObject" Target="../embeddings/oleObject50.bin"/><Relationship Id="rId10" Type="http://schemas.openxmlformats.org/officeDocument/2006/relationships/image" Target="../media/image44.wmf"/><Relationship Id="rId4" Type="http://schemas.openxmlformats.org/officeDocument/2006/relationships/oleObject" Target="../embeddings/oleObject45.bin"/><Relationship Id="rId9" Type="http://schemas.openxmlformats.org/officeDocument/2006/relationships/oleObject" Target="../embeddings/oleObject47.bin"/><Relationship Id="rId14" Type="http://schemas.openxmlformats.org/officeDocument/2006/relationships/image" Target="../media/image46.wmf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wmf"/><Relationship Id="rId3" Type="http://schemas.openxmlformats.org/officeDocument/2006/relationships/oleObject" Target="../embeddings/oleObject52.bin"/><Relationship Id="rId7" Type="http://schemas.openxmlformats.org/officeDocument/2006/relationships/oleObject" Target="../embeddings/oleObject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2.wmf"/><Relationship Id="rId5" Type="http://schemas.openxmlformats.org/officeDocument/2006/relationships/oleObject" Target="../embeddings/oleObject53.bin"/><Relationship Id="rId10" Type="http://schemas.openxmlformats.org/officeDocument/2006/relationships/image" Target="../media/image54.wmf"/><Relationship Id="rId4" Type="http://schemas.openxmlformats.org/officeDocument/2006/relationships/image" Target="../media/image51.wmf"/><Relationship Id="rId9" Type="http://schemas.openxmlformats.org/officeDocument/2006/relationships/oleObject" Target="../embeddings/oleObject55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6.wmf"/><Relationship Id="rId13" Type="http://schemas.openxmlformats.org/officeDocument/2006/relationships/image" Target="../media/image58.wmf"/><Relationship Id="rId3" Type="http://schemas.openxmlformats.org/officeDocument/2006/relationships/oleObject" Target="../embeddings/oleObject56.bin"/><Relationship Id="rId7" Type="http://schemas.openxmlformats.org/officeDocument/2006/relationships/oleObject" Target="../embeddings/oleObject58.bin"/><Relationship Id="rId12" Type="http://schemas.openxmlformats.org/officeDocument/2006/relationships/oleObject" Target="../embeddings/oleObject6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5.wmf"/><Relationship Id="rId11" Type="http://schemas.openxmlformats.org/officeDocument/2006/relationships/image" Target="../media/image57.wmf"/><Relationship Id="rId5" Type="http://schemas.openxmlformats.org/officeDocument/2006/relationships/oleObject" Target="../embeddings/oleObject57.bin"/><Relationship Id="rId10" Type="http://schemas.openxmlformats.org/officeDocument/2006/relationships/oleObject" Target="../embeddings/oleObject59.bin"/><Relationship Id="rId4" Type="http://schemas.openxmlformats.org/officeDocument/2006/relationships/image" Target="../media/image51.wmf"/><Relationship Id="rId9" Type="http://schemas.openxmlformats.org/officeDocument/2006/relationships/image" Target="../media/image59.png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wmf"/><Relationship Id="rId3" Type="http://schemas.openxmlformats.org/officeDocument/2006/relationships/oleObject" Target="../embeddings/oleObject61.bin"/><Relationship Id="rId7" Type="http://schemas.openxmlformats.org/officeDocument/2006/relationships/oleObject" Target="../embeddings/oleObject63.bin"/><Relationship Id="rId12" Type="http://schemas.openxmlformats.org/officeDocument/2006/relationships/image" Target="../media/image51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1.wmf"/><Relationship Id="rId11" Type="http://schemas.openxmlformats.org/officeDocument/2006/relationships/oleObject" Target="../embeddings/oleObject65.bin"/><Relationship Id="rId5" Type="http://schemas.openxmlformats.org/officeDocument/2006/relationships/oleObject" Target="../embeddings/oleObject62.bin"/><Relationship Id="rId10" Type="http://schemas.openxmlformats.org/officeDocument/2006/relationships/image" Target="../media/image63.wmf"/><Relationship Id="rId4" Type="http://schemas.openxmlformats.org/officeDocument/2006/relationships/image" Target="../media/image60.wmf"/><Relationship Id="rId9" Type="http://schemas.openxmlformats.org/officeDocument/2006/relationships/oleObject" Target="../embeddings/oleObject64.bin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7.bin"/><Relationship Id="rId13" Type="http://schemas.openxmlformats.org/officeDocument/2006/relationships/image" Target="../media/image67.wmf"/><Relationship Id="rId18" Type="http://schemas.openxmlformats.org/officeDocument/2006/relationships/oleObject" Target="../embeddings/oleObject72.bin"/><Relationship Id="rId26" Type="http://schemas.openxmlformats.org/officeDocument/2006/relationships/oleObject" Target="../embeddings/oleObject76.bin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71.wmf"/><Relationship Id="rId7" Type="http://schemas.openxmlformats.org/officeDocument/2006/relationships/image" Target="../media/image77.png"/><Relationship Id="rId12" Type="http://schemas.openxmlformats.org/officeDocument/2006/relationships/oleObject" Target="../embeddings/oleObject69.bin"/><Relationship Id="rId17" Type="http://schemas.openxmlformats.org/officeDocument/2006/relationships/image" Target="../media/image69.wmf"/><Relationship Id="rId25" Type="http://schemas.openxmlformats.org/officeDocument/2006/relationships/image" Target="../media/image73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1.bin"/><Relationship Id="rId20" Type="http://schemas.openxmlformats.org/officeDocument/2006/relationships/oleObject" Target="../embeddings/oleObject73.bin"/><Relationship Id="rId29" Type="http://schemas.openxmlformats.org/officeDocument/2006/relationships/image" Target="../media/image75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4.wmf"/><Relationship Id="rId11" Type="http://schemas.openxmlformats.org/officeDocument/2006/relationships/image" Target="../media/image66.wmf"/><Relationship Id="rId24" Type="http://schemas.openxmlformats.org/officeDocument/2006/relationships/oleObject" Target="../embeddings/oleObject75.bin"/><Relationship Id="rId5" Type="http://schemas.openxmlformats.org/officeDocument/2006/relationships/oleObject" Target="../embeddings/oleObject66.bin"/><Relationship Id="rId15" Type="http://schemas.openxmlformats.org/officeDocument/2006/relationships/image" Target="../media/image68.wmf"/><Relationship Id="rId23" Type="http://schemas.openxmlformats.org/officeDocument/2006/relationships/image" Target="../media/image72.wmf"/><Relationship Id="rId28" Type="http://schemas.openxmlformats.org/officeDocument/2006/relationships/oleObject" Target="../embeddings/oleObject77.bin"/><Relationship Id="rId10" Type="http://schemas.openxmlformats.org/officeDocument/2006/relationships/oleObject" Target="../embeddings/oleObject68.bin"/><Relationship Id="rId19" Type="http://schemas.openxmlformats.org/officeDocument/2006/relationships/image" Target="../media/image70.wmf"/><Relationship Id="rId4" Type="http://schemas.openxmlformats.org/officeDocument/2006/relationships/image" Target="../media/image76.png"/><Relationship Id="rId9" Type="http://schemas.openxmlformats.org/officeDocument/2006/relationships/image" Target="../media/image65.wmf"/><Relationship Id="rId14" Type="http://schemas.openxmlformats.org/officeDocument/2006/relationships/oleObject" Target="../embeddings/oleObject70.bin"/><Relationship Id="rId22" Type="http://schemas.openxmlformats.org/officeDocument/2006/relationships/oleObject" Target="../embeddings/oleObject74.bin"/><Relationship Id="rId27" Type="http://schemas.openxmlformats.org/officeDocument/2006/relationships/image" Target="../media/image74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5.wmf"/><Relationship Id="rId13" Type="http://schemas.openxmlformats.org/officeDocument/2006/relationships/oleObject" Target="../embeddings/oleObject82.bin"/><Relationship Id="rId18" Type="http://schemas.openxmlformats.org/officeDocument/2006/relationships/image" Target="../media/image70.wmf"/><Relationship Id="rId26" Type="http://schemas.openxmlformats.org/officeDocument/2006/relationships/image" Target="../media/image74.wmf"/><Relationship Id="rId3" Type="http://schemas.openxmlformats.org/officeDocument/2006/relationships/image" Target="../media/image76.png"/><Relationship Id="rId21" Type="http://schemas.openxmlformats.org/officeDocument/2006/relationships/oleObject" Target="../embeddings/oleObject86.bin"/><Relationship Id="rId7" Type="http://schemas.openxmlformats.org/officeDocument/2006/relationships/oleObject" Target="../embeddings/oleObject79.bin"/><Relationship Id="rId12" Type="http://schemas.openxmlformats.org/officeDocument/2006/relationships/image" Target="../media/image67.wmf"/><Relationship Id="rId17" Type="http://schemas.openxmlformats.org/officeDocument/2006/relationships/oleObject" Target="../embeddings/oleObject84.bin"/><Relationship Id="rId25" Type="http://schemas.openxmlformats.org/officeDocument/2006/relationships/oleObject" Target="../embeddings/oleObject88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69.wmf"/><Relationship Id="rId20" Type="http://schemas.openxmlformats.org/officeDocument/2006/relationships/image" Target="../media/image79.wmf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7.png"/><Relationship Id="rId11" Type="http://schemas.openxmlformats.org/officeDocument/2006/relationships/oleObject" Target="../embeddings/oleObject81.bin"/><Relationship Id="rId24" Type="http://schemas.openxmlformats.org/officeDocument/2006/relationships/image" Target="../media/image73.wmf"/><Relationship Id="rId5" Type="http://schemas.openxmlformats.org/officeDocument/2006/relationships/image" Target="../media/image78.wmf"/><Relationship Id="rId15" Type="http://schemas.openxmlformats.org/officeDocument/2006/relationships/oleObject" Target="../embeddings/oleObject83.bin"/><Relationship Id="rId23" Type="http://schemas.openxmlformats.org/officeDocument/2006/relationships/oleObject" Target="../embeddings/oleObject87.bin"/><Relationship Id="rId28" Type="http://schemas.openxmlformats.org/officeDocument/2006/relationships/image" Target="../media/image80.wmf"/><Relationship Id="rId10" Type="http://schemas.openxmlformats.org/officeDocument/2006/relationships/image" Target="../media/image66.wmf"/><Relationship Id="rId19" Type="http://schemas.openxmlformats.org/officeDocument/2006/relationships/oleObject" Target="../embeddings/oleObject85.bin"/><Relationship Id="rId4" Type="http://schemas.openxmlformats.org/officeDocument/2006/relationships/oleObject" Target="../embeddings/oleObject78.bin"/><Relationship Id="rId9" Type="http://schemas.openxmlformats.org/officeDocument/2006/relationships/oleObject" Target="../embeddings/oleObject80.bin"/><Relationship Id="rId14" Type="http://schemas.openxmlformats.org/officeDocument/2006/relationships/image" Target="../media/image68.wmf"/><Relationship Id="rId22" Type="http://schemas.openxmlformats.org/officeDocument/2006/relationships/image" Target="../media/image72.wmf"/><Relationship Id="rId27" Type="http://schemas.openxmlformats.org/officeDocument/2006/relationships/oleObject" Target="../embeddings/oleObject89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2.bin"/><Relationship Id="rId13" Type="http://schemas.openxmlformats.org/officeDocument/2006/relationships/image" Target="../media/image84.wmf"/><Relationship Id="rId18" Type="http://schemas.openxmlformats.org/officeDocument/2006/relationships/oleObject" Target="../embeddings/oleObject97.bin"/><Relationship Id="rId3" Type="http://schemas.openxmlformats.org/officeDocument/2006/relationships/oleObject" Target="../embeddings/oleObject90.bin"/><Relationship Id="rId7" Type="http://schemas.openxmlformats.org/officeDocument/2006/relationships/image" Target="../media/image81.wmf"/><Relationship Id="rId12" Type="http://schemas.openxmlformats.org/officeDocument/2006/relationships/oleObject" Target="../embeddings/oleObject94.bin"/><Relationship Id="rId17" Type="http://schemas.openxmlformats.org/officeDocument/2006/relationships/image" Target="../media/image8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96.bin"/><Relationship Id="rId1" Type="http://schemas.openxmlformats.org/officeDocument/2006/relationships/vmlDrawing" Target="../drawings/vmlDrawing15.vml"/><Relationship Id="rId6" Type="http://schemas.openxmlformats.org/officeDocument/2006/relationships/oleObject" Target="../embeddings/oleObject91.bin"/><Relationship Id="rId11" Type="http://schemas.openxmlformats.org/officeDocument/2006/relationships/image" Target="../media/image83.wmf"/><Relationship Id="rId5" Type="http://schemas.openxmlformats.org/officeDocument/2006/relationships/image" Target="../media/image88.png"/><Relationship Id="rId15" Type="http://schemas.openxmlformats.org/officeDocument/2006/relationships/image" Target="../media/image85.wmf"/><Relationship Id="rId10" Type="http://schemas.openxmlformats.org/officeDocument/2006/relationships/oleObject" Target="../embeddings/oleObject93.bin"/><Relationship Id="rId19" Type="http://schemas.openxmlformats.org/officeDocument/2006/relationships/image" Target="../media/image87.wmf"/><Relationship Id="rId4" Type="http://schemas.openxmlformats.org/officeDocument/2006/relationships/image" Target="../media/image52.wmf"/><Relationship Id="rId9" Type="http://schemas.openxmlformats.org/officeDocument/2006/relationships/image" Target="../media/image82.wmf"/><Relationship Id="rId14" Type="http://schemas.openxmlformats.org/officeDocument/2006/relationships/oleObject" Target="../embeddings/oleObject95.bin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102.bin"/><Relationship Id="rId18" Type="http://schemas.openxmlformats.org/officeDocument/2006/relationships/image" Target="../media/image72.wmf"/><Relationship Id="rId26" Type="http://schemas.openxmlformats.org/officeDocument/2006/relationships/image" Target="../media/image90.wmf"/><Relationship Id="rId3" Type="http://schemas.openxmlformats.org/officeDocument/2006/relationships/image" Target="../media/image76.png"/><Relationship Id="rId21" Type="http://schemas.openxmlformats.org/officeDocument/2006/relationships/oleObject" Target="../embeddings/oleObject106.bin"/><Relationship Id="rId34" Type="http://schemas.openxmlformats.org/officeDocument/2006/relationships/image" Target="../media/image93.wmf"/><Relationship Id="rId7" Type="http://schemas.openxmlformats.org/officeDocument/2006/relationships/oleObject" Target="../embeddings/oleObject99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104.bin"/><Relationship Id="rId25" Type="http://schemas.openxmlformats.org/officeDocument/2006/relationships/oleObject" Target="../embeddings/oleObject108.bin"/><Relationship Id="rId33" Type="http://schemas.openxmlformats.org/officeDocument/2006/relationships/oleObject" Target="../embeddings/oleObject112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3.wmf"/><Relationship Id="rId29" Type="http://schemas.openxmlformats.org/officeDocument/2006/relationships/oleObject" Target="../embeddings/oleObject110.bin"/><Relationship Id="rId1" Type="http://schemas.openxmlformats.org/officeDocument/2006/relationships/vmlDrawing" Target="../drawings/vmlDrawing16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01.bin"/><Relationship Id="rId24" Type="http://schemas.openxmlformats.org/officeDocument/2006/relationships/image" Target="../media/image89.wmf"/><Relationship Id="rId32" Type="http://schemas.openxmlformats.org/officeDocument/2006/relationships/image" Target="../media/image64.wmf"/><Relationship Id="rId5" Type="http://schemas.openxmlformats.org/officeDocument/2006/relationships/oleObject" Target="../embeddings/oleObject98.bin"/><Relationship Id="rId15" Type="http://schemas.openxmlformats.org/officeDocument/2006/relationships/oleObject" Target="../embeddings/oleObject103.bin"/><Relationship Id="rId23" Type="http://schemas.openxmlformats.org/officeDocument/2006/relationships/oleObject" Target="../embeddings/oleObject107.bin"/><Relationship Id="rId28" Type="http://schemas.openxmlformats.org/officeDocument/2006/relationships/image" Target="../media/image91.wmf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105.bin"/><Relationship Id="rId31" Type="http://schemas.openxmlformats.org/officeDocument/2006/relationships/oleObject" Target="../embeddings/oleObject111.bin"/><Relationship Id="rId4" Type="http://schemas.openxmlformats.org/officeDocument/2006/relationships/image" Target="../media/image77.png"/><Relationship Id="rId9" Type="http://schemas.openxmlformats.org/officeDocument/2006/relationships/oleObject" Target="../embeddings/oleObject100.bin"/><Relationship Id="rId14" Type="http://schemas.openxmlformats.org/officeDocument/2006/relationships/image" Target="../media/image69.w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109.bin"/><Relationship Id="rId30" Type="http://schemas.openxmlformats.org/officeDocument/2006/relationships/image" Target="../media/image92.wmf"/></Relationships>
</file>

<file path=ppt/slides/_rels/slide22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17.bin"/><Relationship Id="rId18" Type="http://schemas.openxmlformats.org/officeDocument/2006/relationships/image" Target="../media/image72.wmf"/><Relationship Id="rId26" Type="http://schemas.openxmlformats.org/officeDocument/2006/relationships/image" Target="../media/image90.wmf"/><Relationship Id="rId39" Type="http://schemas.openxmlformats.org/officeDocument/2006/relationships/oleObject" Target="../embeddings/oleObject130.bin"/><Relationship Id="rId21" Type="http://schemas.openxmlformats.org/officeDocument/2006/relationships/oleObject" Target="../embeddings/oleObject121.bin"/><Relationship Id="rId34" Type="http://schemas.openxmlformats.org/officeDocument/2006/relationships/image" Target="../media/image95.wmf"/><Relationship Id="rId42" Type="http://schemas.openxmlformats.org/officeDocument/2006/relationships/image" Target="../media/image99.wmf"/><Relationship Id="rId47" Type="http://schemas.openxmlformats.org/officeDocument/2006/relationships/oleObject" Target="../embeddings/oleObject134.bin"/><Relationship Id="rId50" Type="http://schemas.openxmlformats.org/officeDocument/2006/relationships/image" Target="../media/image103.wmf"/><Relationship Id="rId55" Type="http://schemas.openxmlformats.org/officeDocument/2006/relationships/image" Target="../media/image105.wmf"/><Relationship Id="rId7" Type="http://schemas.openxmlformats.org/officeDocument/2006/relationships/oleObject" Target="../embeddings/oleObject114.bin"/><Relationship Id="rId12" Type="http://schemas.openxmlformats.org/officeDocument/2006/relationships/image" Target="../media/image68.wmf"/><Relationship Id="rId17" Type="http://schemas.openxmlformats.org/officeDocument/2006/relationships/oleObject" Target="../embeddings/oleObject119.bin"/><Relationship Id="rId25" Type="http://schemas.openxmlformats.org/officeDocument/2006/relationships/oleObject" Target="../embeddings/oleObject123.bin"/><Relationship Id="rId33" Type="http://schemas.openxmlformats.org/officeDocument/2006/relationships/oleObject" Target="../embeddings/oleObject127.bin"/><Relationship Id="rId38" Type="http://schemas.openxmlformats.org/officeDocument/2006/relationships/image" Target="../media/image97.wmf"/><Relationship Id="rId46" Type="http://schemas.openxmlformats.org/officeDocument/2006/relationships/image" Target="../media/image10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20" Type="http://schemas.openxmlformats.org/officeDocument/2006/relationships/image" Target="../media/image73.wmf"/><Relationship Id="rId29" Type="http://schemas.openxmlformats.org/officeDocument/2006/relationships/oleObject" Target="../embeddings/oleObject125.bin"/><Relationship Id="rId41" Type="http://schemas.openxmlformats.org/officeDocument/2006/relationships/oleObject" Target="../embeddings/oleObject131.bin"/><Relationship Id="rId54" Type="http://schemas.openxmlformats.org/officeDocument/2006/relationships/oleObject" Target="../embeddings/oleObject138.bin"/><Relationship Id="rId1" Type="http://schemas.openxmlformats.org/officeDocument/2006/relationships/vmlDrawing" Target="../drawings/vmlDrawing17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116.bin"/><Relationship Id="rId24" Type="http://schemas.openxmlformats.org/officeDocument/2006/relationships/image" Target="../media/image89.wmf"/><Relationship Id="rId32" Type="http://schemas.openxmlformats.org/officeDocument/2006/relationships/image" Target="../media/image94.wmf"/><Relationship Id="rId37" Type="http://schemas.openxmlformats.org/officeDocument/2006/relationships/oleObject" Target="../embeddings/oleObject129.bin"/><Relationship Id="rId40" Type="http://schemas.openxmlformats.org/officeDocument/2006/relationships/image" Target="../media/image98.wmf"/><Relationship Id="rId45" Type="http://schemas.openxmlformats.org/officeDocument/2006/relationships/oleObject" Target="../embeddings/oleObject133.bin"/><Relationship Id="rId53" Type="http://schemas.openxmlformats.org/officeDocument/2006/relationships/oleObject" Target="../embeddings/oleObject137.bin"/><Relationship Id="rId5" Type="http://schemas.openxmlformats.org/officeDocument/2006/relationships/oleObject" Target="../embeddings/oleObject113.bin"/><Relationship Id="rId15" Type="http://schemas.openxmlformats.org/officeDocument/2006/relationships/oleObject" Target="../embeddings/oleObject118.bin"/><Relationship Id="rId23" Type="http://schemas.openxmlformats.org/officeDocument/2006/relationships/oleObject" Target="../embeddings/oleObject122.bin"/><Relationship Id="rId28" Type="http://schemas.openxmlformats.org/officeDocument/2006/relationships/image" Target="../media/image64.wmf"/><Relationship Id="rId36" Type="http://schemas.openxmlformats.org/officeDocument/2006/relationships/image" Target="../media/image96.wmf"/><Relationship Id="rId49" Type="http://schemas.openxmlformats.org/officeDocument/2006/relationships/oleObject" Target="../embeddings/oleObject135.bin"/><Relationship Id="rId57" Type="http://schemas.openxmlformats.org/officeDocument/2006/relationships/oleObject" Target="../embeddings/oleObject140.bin"/><Relationship Id="rId10" Type="http://schemas.openxmlformats.org/officeDocument/2006/relationships/image" Target="../media/image67.wmf"/><Relationship Id="rId19" Type="http://schemas.openxmlformats.org/officeDocument/2006/relationships/oleObject" Target="../embeddings/oleObject120.bin"/><Relationship Id="rId31" Type="http://schemas.openxmlformats.org/officeDocument/2006/relationships/oleObject" Target="../embeddings/oleObject126.bin"/><Relationship Id="rId44" Type="http://schemas.openxmlformats.org/officeDocument/2006/relationships/image" Target="../media/image100.wmf"/><Relationship Id="rId52" Type="http://schemas.openxmlformats.org/officeDocument/2006/relationships/image" Target="../media/image104.wmf"/><Relationship Id="rId4" Type="http://schemas.openxmlformats.org/officeDocument/2006/relationships/image" Target="../media/image77.png"/><Relationship Id="rId9" Type="http://schemas.openxmlformats.org/officeDocument/2006/relationships/oleObject" Target="../embeddings/oleObject115.bin"/><Relationship Id="rId14" Type="http://schemas.openxmlformats.org/officeDocument/2006/relationships/image" Target="../media/image69.wmf"/><Relationship Id="rId22" Type="http://schemas.openxmlformats.org/officeDocument/2006/relationships/image" Target="../media/image74.wmf"/><Relationship Id="rId27" Type="http://schemas.openxmlformats.org/officeDocument/2006/relationships/oleObject" Target="../embeddings/oleObject124.bin"/><Relationship Id="rId30" Type="http://schemas.openxmlformats.org/officeDocument/2006/relationships/image" Target="../media/image93.wmf"/><Relationship Id="rId35" Type="http://schemas.openxmlformats.org/officeDocument/2006/relationships/oleObject" Target="../embeddings/oleObject128.bin"/><Relationship Id="rId43" Type="http://schemas.openxmlformats.org/officeDocument/2006/relationships/oleObject" Target="../embeddings/oleObject132.bin"/><Relationship Id="rId48" Type="http://schemas.openxmlformats.org/officeDocument/2006/relationships/image" Target="../media/image102.wmf"/><Relationship Id="rId56" Type="http://schemas.openxmlformats.org/officeDocument/2006/relationships/oleObject" Target="../embeddings/oleObject139.bin"/><Relationship Id="rId8" Type="http://schemas.openxmlformats.org/officeDocument/2006/relationships/image" Target="../media/image66.wmf"/><Relationship Id="rId51" Type="http://schemas.openxmlformats.org/officeDocument/2006/relationships/oleObject" Target="../embeddings/oleObject136.bin"/><Relationship Id="rId3" Type="http://schemas.openxmlformats.org/officeDocument/2006/relationships/image" Target="../media/image76.pn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7" Type="http://schemas.openxmlformats.org/officeDocument/2006/relationships/image" Target="../media/image10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Relationship Id="rId6" Type="http://schemas.openxmlformats.org/officeDocument/2006/relationships/oleObject" Target="../embeddings/oleObject142.bin"/><Relationship Id="rId5" Type="http://schemas.openxmlformats.org/officeDocument/2006/relationships/image" Target="../media/image106.wmf"/><Relationship Id="rId4" Type="http://schemas.openxmlformats.org/officeDocument/2006/relationships/oleObject" Target="../embeddings/oleObject141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45.bin"/><Relationship Id="rId3" Type="http://schemas.openxmlformats.org/officeDocument/2006/relationships/notesSlide" Target="../notesSlides/notesSlide6.xml"/><Relationship Id="rId7" Type="http://schemas.openxmlformats.org/officeDocument/2006/relationships/image" Target="../media/image10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Relationship Id="rId6" Type="http://schemas.openxmlformats.org/officeDocument/2006/relationships/oleObject" Target="../embeddings/oleObject144.bin"/><Relationship Id="rId11" Type="http://schemas.openxmlformats.org/officeDocument/2006/relationships/image" Target="../media/image106.wmf"/><Relationship Id="rId5" Type="http://schemas.openxmlformats.org/officeDocument/2006/relationships/image" Target="../media/image108.wmf"/><Relationship Id="rId10" Type="http://schemas.openxmlformats.org/officeDocument/2006/relationships/oleObject" Target="../embeddings/oleObject146.bin"/><Relationship Id="rId4" Type="http://schemas.openxmlformats.org/officeDocument/2006/relationships/oleObject" Target="../embeddings/oleObject143.bin"/><Relationship Id="rId9" Type="http://schemas.openxmlformats.org/officeDocument/2006/relationships/image" Target="../media/image110.wmf"/></Relationships>
</file>

<file path=ppt/slides/_rels/slide2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3.wmf"/><Relationship Id="rId13" Type="http://schemas.openxmlformats.org/officeDocument/2006/relationships/oleObject" Target="../embeddings/oleObject152.bin"/><Relationship Id="rId3" Type="http://schemas.openxmlformats.org/officeDocument/2006/relationships/oleObject" Target="../embeddings/oleObject147.bin"/><Relationship Id="rId7" Type="http://schemas.openxmlformats.org/officeDocument/2006/relationships/oleObject" Target="../embeddings/oleObject149.bin"/><Relationship Id="rId12" Type="http://schemas.openxmlformats.org/officeDocument/2006/relationships/image" Target="../media/image115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17.wmf"/><Relationship Id="rId1" Type="http://schemas.openxmlformats.org/officeDocument/2006/relationships/vmlDrawing" Target="../drawings/vmlDrawing20.vml"/><Relationship Id="rId6" Type="http://schemas.openxmlformats.org/officeDocument/2006/relationships/image" Target="../media/image112.wmf"/><Relationship Id="rId11" Type="http://schemas.openxmlformats.org/officeDocument/2006/relationships/oleObject" Target="../embeddings/oleObject151.bin"/><Relationship Id="rId5" Type="http://schemas.openxmlformats.org/officeDocument/2006/relationships/oleObject" Target="../embeddings/oleObject148.bin"/><Relationship Id="rId15" Type="http://schemas.openxmlformats.org/officeDocument/2006/relationships/oleObject" Target="../embeddings/oleObject153.bin"/><Relationship Id="rId10" Type="http://schemas.openxmlformats.org/officeDocument/2006/relationships/image" Target="../media/image114.wmf"/><Relationship Id="rId4" Type="http://schemas.openxmlformats.org/officeDocument/2006/relationships/image" Target="../media/image111.wmf"/><Relationship Id="rId9" Type="http://schemas.openxmlformats.org/officeDocument/2006/relationships/oleObject" Target="../embeddings/oleObject150.bin"/><Relationship Id="rId14" Type="http://schemas.openxmlformats.org/officeDocument/2006/relationships/image" Target="../media/image116.wmf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Relationship Id="rId5" Type="http://schemas.openxmlformats.org/officeDocument/2006/relationships/image" Target="../media/image118.png"/><Relationship Id="rId4" Type="http://schemas.openxmlformats.org/officeDocument/2006/relationships/image" Target="../media/image111.wmf"/></Relationships>
</file>

<file path=ppt/slides/_rels/slide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1.wmf"/><Relationship Id="rId3" Type="http://schemas.openxmlformats.org/officeDocument/2006/relationships/oleObject" Target="../embeddings/oleObject155.bin"/><Relationship Id="rId7" Type="http://schemas.openxmlformats.org/officeDocument/2006/relationships/oleObject" Target="../embeddings/oleObject1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Relationship Id="rId6" Type="http://schemas.openxmlformats.org/officeDocument/2006/relationships/image" Target="../media/image120.wmf"/><Relationship Id="rId5" Type="http://schemas.openxmlformats.org/officeDocument/2006/relationships/oleObject" Target="../embeddings/oleObject156.bin"/><Relationship Id="rId4" Type="http://schemas.openxmlformats.org/officeDocument/2006/relationships/image" Target="../media/image119.wmf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6.png"/><Relationship Id="rId2" Type="http://schemas.openxmlformats.org/officeDocument/2006/relationships/image" Target="../media/image125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Relationship Id="rId4" Type="http://schemas.openxmlformats.org/officeDocument/2006/relationships/image" Target="../media/image119.wmf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Relationship Id="rId6" Type="http://schemas.openxmlformats.org/officeDocument/2006/relationships/image" Target="../media/image127.wmf"/><Relationship Id="rId5" Type="http://schemas.openxmlformats.org/officeDocument/2006/relationships/oleObject" Target="../embeddings/oleObject159.bin"/><Relationship Id="rId4" Type="http://schemas.openxmlformats.org/officeDocument/2006/relationships/image" Target="../media/image128.png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9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wmf"/><Relationship Id="rId4" Type="http://schemas.openxmlformats.org/officeDocument/2006/relationships/oleObject" Target="../embeddings/oleObject2.bin"/></Relationships>
</file>

<file path=ppt/slides/_rels/slide4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1.wmf"/><Relationship Id="rId3" Type="http://schemas.openxmlformats.org/officeDocument/2006/relationships/image" Target="../media/image134.png"/><Relationship Id="rId7" Type="http://schemas.openxmlformats.org/officeDocument/2006/relationships/oleObject" Target="../embeddings/oleObject161.bin"/><Relationship Id="rId12" Type="http://schemas.openxmlformats.org/officeDocument/2006/relationships/image" Target="../media/image1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Relationship Id="rId6" Type="http://schemas.openxmlformats.org/officeDocument/2006/relationships/image" Target="../media/image130.wmf"/><Relationship Id="rId11" Type="http://schemas.openxmlformats.org/officeDocument/2006/relationships/oleObject" Target="../embeddings/oleObject163.bin"/><Relationship Id="rId5" Type="http://schemas.openxmlformats.org/officeDocument/2006/relationships/oleObject" Target="../embeddings/oleObject160.bin"/><Relationship Id="rId10" Type="http://schemas.openxmlformats.org/officeDocument/2006/relationships/image" Target="../media/image132.wmf"/><Relationship Id="rId4" Type="http://schemas.openxmlformats.org/officeDocument/2006/relationships/image" Target="../media/image135.png"/><Relationship Id="rId9" Type="http://schemas.openxmlformats.org/officeDocument/2006/relationships/oleObject" Target="../embeddings/oleObject162.bin"/></Relationships>
</file>

<file path=ppt/slides/_rels/slide4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7.wmf"/><Relationship Id="rId13" Type="http://schemas.openxmlformats.org/officeDocument/2006/relationships/oleObject" Target="../embeddings/oleObject168.bin"/><Relationship Id="rId3" Type="http://schemas.openxmlformats.org/officeDocument/2006/relationships/image" Target="../media/image134.png"/><Relationship Id="rId7" Type="http://schemas.openxmlformats.org/officeDocument/2006/relationships/oleObject" Target="../embeddings/oleObject165.bin"/><Relationship Id="rId12" Type="http://schemas.openxmlformats.org/officeDocument/2006/relationships/image" Target="../media/image139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41.wmf"/><Relationship Id="rId1" Type="http://schemas.openxmlformats.org/officeDocument/2006/relationships/vmlDrawing" Target="../drawings/vmlDrawing26.vml"/><Relationship Id="rId6" Type="http://schemas.openxmlformats.org/officeDocument/2006/relationships/image" Target="../media/image136.wmf"/><Relationship Id="rId11" Type="http://schemas.openxmlformats.org/officeDocument/2006/relationships/oleObject" Target="../embeddings/oleObject167.bin"/><Relationship Id="rId5" Type="http://schemas.openxmlformats.org/officeDocument/2006/relationships/oleObject" Target="../embeddings/oleObject164.bin"/><Relationship Id="rId15" Type="http://schemas.openxmlformats.org/officeDocument/2006/relationships/oleObject" Target="../embeddings/oleObject169.bin"/><Relationship Id="rId10" Type="http://schemas.openxmlformats.org/officeDocument/2006/relationships/image" Target="../media/image138.wmf"/><Relationship Id="rId4" Type="http://schemas.openxmlformats.org/officeDocument/2006/relationships/image" Target="../media/image135.png"/><Relationship Id="rId9" Type="http://schemas.openxmlformats.org/officeDocument/2006/relationships/oleObject" Target="../embeddings/oleObject166.bin"/><Relationship Id="rId14" Type="http://schemas.openxmlformats.org/officeDocument/2006/relationships/image" Target="../media/image140.wmf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4.png"/><Relationship Id="rId2" Type="http://schemas.openxmlformats.org/officeDocument/2006/relationships/image" Target="../media/image14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3.wmf"/><Relationship Id="rId5" Type="http://schemas.openxmlformats.org/officeDocument/2006/relationships/oleObject" Target="../embeddings/oleObject4.bin"/><Relationship Id="rId10" Type="http://schemas.openxmlformats.org/officeDocument/2006/relationships/image" Target="../media/image5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6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9.bin"/><Relationship Id="rId3" Type="http://schemas.openxmlformats.org/officeDocument/2006/relationships/image" Target="../media/image9.gif"/><Relationship Id="rId7" Type="http://schemas.openxmlformats.org/officeDocument/2006/relationships/image" Target="../media/image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8.bin"/><Relationship Id="rId5" Type="http://schemas.openxmlformats.org/officeDocument/2006/relationships/image" Target="../media/image6.wmf"/><Relationship Id="rId4" Type="http://schemas.openxmlformats.org/officeDocument/2006/relationships/oleObject" Target="../embeddings/oleObject7.bin"/><Relationship Id="rId9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13" Type="http://schemas.openxmlformats.org/officeDocument/2006/relationships/image" Target="../media/image14.wmf"/><Relationship Id="rId18" Type="http://schemas.openxmlformats.org/officeDocument/2006/relationships/oleObject" Target="../embeddings/oleObject17.bin"/><Relationship Id="rId3" Type="http://schemas.openxmlformats.org/officeDocument/2006/relationships/image" Target="../media/image19.png"/><Relationship Id="rId21" Type="http://schemas.openxmlformats.org/officeDocument/2006/relationships/image" Target="../media/image18.wmf"/><Relationship Id="rId7" Type="http://schemas.openxmlformats.org/officeDocument/2006/relationships/image" Target="../media/image11.wmf"/><Relationship Id="rId12" Type="http://schemas.openxmlformats.org/officeDocument/2006/relationships/oleObject" Target="../embeddings/oleObject14.bin"/><Relationship Id="rId17" Type="http://schemas.openxmlformats.org/officeDocument/2006/relationships/image" Target="../media/image16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6.bin"/><Relationship Id="rId20" Type="http://schemas.openxmlformats.org/officeDocument/2006/relationships/oleObject" Target="../embeddings/oleObject18.bin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1.bin"/><Relationship Id="rId11" Type="http://schemas.openxmlformats.org/officeDocument/2006/relationships/image" Target="../media/image13.wmf"/><Relationship Id="rId5" Type="http://schemas.openxmlformats.org/officeDocument/2006/relationships/image" Target="../media/image10.wmf"/><Relationship Id="rId15" Type="http://schemas.openxmlformats.org/officeDocument/2006/relationships/image" Target="../media/image15.wmf"/><Relationship Id="rId10" Type="http://schemas.openxmlformats.org/officeDocument/2006/relationships/oleObject" Target="../embeddings/oleObject13.bin"/><Relationship Id="rId19" Type="http://schemas.openxmlformats.org/officeDocument/2006/relationships/image" Target="../media/image17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2.wmf"/><Relationship Id="rId14" Type="http://schemas.openxmlformats.org/officeDocument/2006/relationships/oleObject" Target="../embeddings/oleObject1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zh-TW" dirty="0" smtClean="0"/>
              <a:t>Lecture 21</a:t>
            </a:r>
            <a:br>
              <a:rPr lang="en-US" altLang="zh-TW" dirty="0" smtClean="0"/>
            </a:br>
            <a:r>
              <a:rPr lang="en-US" altLang="zh-TW" dirty="0" smtClean="0"/>
              <a:t>Network Function </a:t>
            </a:r>
            <a:br>
              <a:rPr lang="en-US" altLang="zh-TW" dirty="0" smtClean="0"/>
            </a:br>
            <a:r>
              <a:rPr lang="en-US" altLang="zh-TW" dirty="0" smtClean="0"/>
              <a:t>and s-domain Analysis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zh-TW" sz="3200" dirty="0" smtClean="0"/>
              <a:t>Hung-yi Lee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1379969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Complex Frequency - Inductor</a:t>
            </a:r>
            <a:endParaRPr lang="zh-TW" altLang="en-US" dirty="0"/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2613501"/>
              </p:ext>
            </p:extLst>
          </p:nvPr>
        </p:nvGraphicFramePr>
        <p:xfrm>
          <a:off x="3865563" y="1789113"/>
          <a:ext cx="3060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7" name="方程式" r:id="rId3" imgW="1473120" imgH="241200" progId="Equation.3">
                  <p:embed/>
                </p:oleObj>
              </mc:Choice>
              <mc:Fallback>
                <p:oleObj name="方程式" r:id="rId3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65563" y="1789113"/>
                        <a:ext cx="30607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2414683"/>
              </p:ext>
            </p:extLst>
          </p:nvPr>
        </p:nvGraphicFramePr>
        <p:xfrm>
          <a:off x="3009900" y="2924175"/>
          <a:ext cx="5827713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8" name="方程式" r:id="rId5" imgW="2971800" imgH="241200" progId="Equation.3">
                  <p:embed/>
                </p:oleObj>
              </mc:Choice>
              <mc:Fallback>
                <p:oleObj name="方程式" r:id="rId5" imgW="297180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9900" y="2924175"/>
                        <a:ext cx="5827713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7535169"/>
              </p:ext>
            </p:extLst>
          </p:nvPr>
        </p:nvGraphicFramePr>
        <p:xfrm>
          <a:off x="3684588" y="3489325"/>
          <a:ext cx="4656137" cy="442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29" name="方程式" r:id="rId7" imgW="2374560" imgH="241200" progId="Equation.3">
                  <p:embed/>
                </p:oleObj>
              </mc:Choice>
              <mc:Fallback>
                <p:oleObj name="方程式" r:id="rId7" imgW="2374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84588" y="3489325"/>
                        <a:ext cx="4656137" cy="442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5148970"/>
              </p:ext>
            </p:extLst>
          </p:nvPr>
        </p:nvGraphicFramePr>
        <p:xfrm>
          <a:off x="3657600" y="5878513"/>
          <a:ext cx="490696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0" name="方程式" r:id="rId9" imgW="2501640" imgH="431640" progId="Equation.3">
                  <p:embed/>
                </p:oleObj>
              </mc:Choice>
              <mc:Fallback>
                <p:oleObj name="方程式" r:id="rId9" imgW="25016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7600" y="5878513"/>
                        <a:ext cx="490696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9017027"/>
              </p:ext>
            </p:extLst>
          </p:nvPr>
        </p:nvGraphicFramePr>
        <p:xfrm>
          <a:off x="3671888" y="3986213"/>
          <a:ext cx="5005387" cy="1817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1" name="方程式" r:id="rId11" imgW="2552400" imgH="990360" progId="Equation.3">
                  <p:embed/>
                </p:oleObj>
              </mc:Choice>
              <mc:Fallback>
                <p:oleObj name="方程式" r:id="rId11" imgW="2552400" imgH="9903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71888" y="3986213"/>
                        <a:ext cx="5005387" cy="18176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圖片 11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13726" y="3010694"/>
            <a:ext cx="1019175" cy="2324100"/>
          </a:xfrm>
          <a:prstGeom prst="rect">
            <a:avLst/>
          </a:prstGeom>
        </p:spPr>
      </p:pic>
      <p:graphicFrame>
        <p:nvGraphicFramePr>
          <p:cNvPr id="13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553404"/>
              </p:ext>
            </p:extLst>
          </p:nvPr>
        </p:nvGraphicFramePr>
        <p:xfrm>
          <a:off x="1575493" y="3972718"/>
          <a:ext cx="812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2" name="方程式" r:id="rId14" imgW="342720" imgH="215640" progId="Equation.3">
                  <p:embed/>
                </p:oleObj>
              </mc:Choice>
              <mc:Fallback>
                <p:oleObj name="方程式" r:id="rId14" imgW="342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493" y="3972718"/>
                        <a:ext cx="812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62229028"/>
              </p:ext>
            </p:extLst>
          </p:nvPr>
        </p:nvGraphicFramePr>
        <p:xfrm>
          <a:off x="273743" y="3475830"/>
          <a:ext cx="7524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3" name="方程式" r:id="rId16" imgW="317160" imgH="215640" progId="Equation.3">
                  <p:embed/>
                </p:oleObj>
              </mc:Choice>
              <mc:Fallback>
                <p:oleObj name="方程式" r:id="rId16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3" y="3475830"/>
                        <a:ext cx="7524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717354"/>
              </p:ext>
            </p:extLst>
          </p:nvPr>
        </p:nvGraphicFramePr>
        <p:xfrm>
          <a:off x="418206" y="5544345"/>
          <a:ext cx="1917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4" name="方程式" r:id="rId18" imgW="977760" imgH="393480" progId="Equation.3">
                  <p:embed/>
                </p:oleObj>
              </mc:Choice>
              <mc:Fallback>
                <p:oleObj name="方程式" r:id="rId18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06" y="5544345"/>
                        <a:ext cx="19177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6036785"/>
              </p:ext>
            </p:extLst>
          </p:nvPr>
        </p:nvGraphicFramePr>
        <p:xfrm>
          <a:off x="261837" y="1788359"/>
          <a:ext cx="2230438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035" name="方程式" r:id="rId20" imgW="1002960" imgH="457200" progId="Equation.3">
                  <p:embed/>
                </p:oleObj>
              </mc:Choice>
              <mc:Fallback>
                <p:oleObj name="方程式" r:id="rId20" imgW="10029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837" y="1788359"/>
                        <a:ext cx="2230438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向下箭號 2"/>
          <p:cNvSpPr/>
          <p:nvPr/>
        </p:nvSpPr>
        <p:spPr>
          <a:xfrm>
            <a:off x="5074444" y="2370408"/>
            <a:ext cx="642938" cy="488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7073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Complex Frequency - Inductor</a:t>
            </a:r>
            <a:endParaRPr lang="zh-TW" altLang="en-US" dirty="0"/>
          </a:p>
        </p:txBody>
      </p:sp>
      <p:graphicFrame>
        <p:nvGraphicFramePr>
          <p:cNvPr id="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6439185"/>
              </p:ext>
            </p:extLst>
          </p:nvPr>
        </p:nvGraphicFramePr>
        <p:xfrm>
          <a:off x="453644" y="1609072"/>
          <a:ext cx="3060700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59" name="方程式" r:id="rId3" imgW="1473120" imgH="241200" progId="Equation.3">
                  <p:embed/>
                </p:oleObj>
              </mc:Choice>
              <mc:Fallback>
                <p:oleObj name="方程式" r:id="rId3" imgW="147312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3644" y="1609072"/>
                        <a:ext cx="3060700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向下箭號 10"/>
          <p:cNvSpPr/>
          <p:nvPr/>
        </p:nvSpPr>
        <p:spPr>
          <a:xfrm>
            <a:off x="1486313" y="2107448"/>
            <a:ext cx="642938" cy="488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25463125"/>
              </p:ext>
            </p:extLst>
          </p:nvPr>
        </p:nvGraphicFramePr>
        <p:xfrm>
          <a:off x="552450" y="2627313"/>
          <a:ext cx="2863850" cy="1306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0" name="方程式" r:id="rId5" imgW="1460160" imgH="711000" progId="Equation.3">
                  <p:embed/>
                </p:oleObj>
              </mc:Choice>
              <mc:Fallback>
                <p:oleObj name="方程式" r:id="rId5" imgW="146016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2450" y="2627313"/>
                        <a:ext cx="2863850" cy="13065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392025"/>
              </p:ext>
            </p:extLst>
          </p:nvPr>
        </p:nvGraphicFramePr>
        <p:xfrm>
          <a:off x="4653811" y="1556152"/>
          <a:ext cx="13700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1" name="方程式" r:id="rId7" imgW="698400" imgH="253800" progId="Equation.3">
                  <p:embed/>
                </p:oleObj>
              </mc:Choice>
              <mc:Fallback>
                <p:oleObj name="方程式" r:id="rId7" imgW="69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811" y="1556152"/>
                        <a:ext cx="13700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9549785"/>
              </p:ext>
            </p:extLst>
          </p:nvPr>
        </p:nvGraphicFramePr>
        <p:xfrm>
          <a:off x="4653811" y="2520165"/>
          <a:ext cx="4206875" cy="792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2" name="方程式" r:id="rId9" imgW="2145960" imgH="431640" progId="Equation.3">
                  <p:embed/>
                </p:oleObj>
              </mc:Choice>
              <mc:Fallback>
                <p:oleObj name="方程式" r:id="rId9" imgW="21459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53811" y="2520165"/>
                        <a:ext cx="4206875" cy="792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向下箭號 14"/>
          <p:cNvSpPr/>
          <p:nvPr/>
        </p:nvSpPr>
        <p:spPr>
          <a:xfrm>
            <a:off x="5017348" y="2107448"/>
            <a:ext cx="642938" cy="488196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向下箭號 20"/>
          <p:cNvSpPr/>
          <p:nvPr/>
        </p:nvSpPr>
        <p:spPr>
          <a:xfrm rot="16200000">
            <a:off x="3889274" y="1388176"/>
            <a:ext cx="341658" cy="914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向下箭號 21"/>
          <p:cNvSpPr/>
          <p:nvPr/>
        </p:nvSpPr>
        <p:spPr>
          <a:xfrm rot="16200000">
            <a:off x="3894992" y="2458767"/>
            <a:ext cx="341658" cy="91495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文字方塊 22"/>
          <p:cNvSpPr txBox="1"/>
          <p:nvPr/>
        </p:nvSpPr>
        <p:spPr>
          <a:xfrm>
            <a:off x="386855" y="3936682"/>
            <a:ext cx="495196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dirty="0" smtClean="0"/>
              <a:t>Generalized</a:t>
            </a:r>
            <a:r>
              <a:rPr lang="en-US" altLang="zh-TW" sz="2400" dirty="0" smtClean="0"/>
              <a:t> Impedance of inductor </a:t>
            </a:r>
            <a:endParaRPr lang="zh-TW" altLang="en-US" sz="2400" dirty="0"/>
          </a:p>
        </p:txBody>
      </p:sp>
      <p:graphicFrame>
        <p:nvGraphicFramePr>
          <p:cNvPr id="2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461878"/>
              </p:ext>
            </p:extLst>
          </p:nvPr>
        </p:nvGraphicFramePr>
        <p:xfrm>
          <a:off x="628650" y="4325131"/>
          <a:ext cx="4959350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3" name="方程式" r:id="rId11" imgW="2527200" imgH="672840" progId="Equation.3">
                  <p:embed/>
                </p:oleObj>
              </mc:Choice>
              <mc:Fallback>
                <p:oleObj name="方程式" r:id="rId11" imgW="2527200" imgH="6728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4325131"/>
                        <a:ext cx="4959350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13933828"/>
              </p:ext>
            </p:extLst>
          </p:nvPr>
        </p:nvGraphicFramePr>
        <p:xfrm>
          <a:off x="5576582" y="4613508"/>
          <a:ext cx="3067050" cy="790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4" name="方程式" r:id="rId13" imgW="1562040" imgH="431640" progId="Equation.3">
                  <p:embed/>
                </p:oleObj>
              </mc:Choice>
              <mc:Fallback>
                <p:oleObj name="方程式" r:id="rId13" imgW="15620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6582" y="4613508"/>
                        <a:ext cx="3067050" cy="790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3046624"/>
              </p:ext>
            </p:extLst>
          </p:nvPr>
        </p:nvGraphicFramePr>
        <p:xfrm>
          <a:off x="593905" y="5522145"/>
          <a:ext cx="4860926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5" name="方程式" r:id="rId15" imgW="2476440" imgH="482400" progId="Equation.3">
                  <p:embed/>
                </p:oleObj>
              </mc:Choice>
              <mc:Fallback>
                <p:oleObj name="方程式" r:id="rId15" imgW="24764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905" y="5522145"/>
                        <a:ext cx="4860926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179283"/>
              </p:ext>
            </p:extLst>
          </p:nvPr>
        </p:nvGraphicFramePr>
        <p:xfrm>
          <a:off x="5489576" y="5825420"/>
          <a:ext cx="1519238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6" name="方程式" r:id="rId17" imgW="774360" imgH="215640" progId="Equation.3">
                  <p:embed/>
                </p:oleObj>
              </mc:Choice>
              <mc:Fallback>
                <p:oleObj name="方程式" r:id="rId17" imgW="7743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9576" y="5825420"/>
                        <a:ext cx="1519238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57418862"/>
              </p:ext>
            </p:extLst>
          </p:nvPr>
        </p:nvGraphicFramePr>
        <p:xfrm>
          <a:off x="7028785" y="5825420"/>
          <a:ext cx="623887" cy="327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7" name="方程式" r:id="rId19" imgW="317160" imgH="177480" progId="Equation.3">
                  <p:embed/>
                </p:oleObj>
              </mc:Choice>
              <mc:Fallback>
                <p:oleObj name="方程式" r:id="rId19" imgW="31716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28785" y="5825420"/>
                        <a:ext cx="623887" cy="327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3285309"/>
              </p:ext>
            </p:extLst>
          </p:nvPr>
        </p:nvGraphicFramePr>
        <p:xfrm>
          <a:off x="6448913" y="6270569"/>
          <a:ext cx="1322387" cy="373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068" name="方程式" r:id="rId21" imgW="672840" imgH="203040" progId="Equation.3">
                  <p:embed/>
                </p:oleObj>
              </mc:Choice>
              <mc:Fallback>
                <p:oleObj name="方程式" r:id="rId21" imgW="6728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48913" y="6270569"/>
                        <a:ext cx="1322387" cy="3730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882793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  <p:bldP spid="21" grpId="0" animBg="1"/>
      <p:bldP spid="22" grpId="0" animBg="1"/>
      <p:bldP spid="2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Generalized Impedance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Generalized Impedance </a:t>
            </a:r>
            <a:r>
              <a:rPr lang="en-US" altLang="zh-TW" dirty="0" smtClean="0"/>
              <a:t>(Table 10.1)</a:t>
            </a:r>
            <a:endParaRPr lang="zh-TW" altLang="en-US" dirty="0"/>
          </a:p>
        </p:txBody>
      </p:sp>
      <p:grpSp>
        <p:nvGrpSpPr>
          <p:cNvPr id="4" name="群組 23"/>
          <p:cNvGrpSpPr>
            <a:grpSpLocks/>
          </p:cNvGrpSpPr>
          <p:nvPr/>
        </p:nvGrpSpPr>
        <p:grpSpPr bwMode="auto">
          <a:xfrm>
            <a:off x="1214187" y="2440089"/>
            <a:ext cx="6623050" cy="2840855"/>
            <a:chOff x="838200" y="1212033"/>
            <a:chExt cx="6623050" cy="2840855"/>
          </a:xfrm>
        </p:grpSpPr>
        <p:grpSp>
          <p:nvGrpSpPr>
            <p:cNvPr id="5" name="群組 25"/>
            <p:cNvGrpSpPr>
              <a:grpSpLocks/>
            </p:cNvGrpSpPr>
            <p:nvPr/>
          </p:nvGrpSpPr>
          <p:grpSpPr bwMode="auto">
            <a:xfrm>
              <a:off x="838200" y="1212033"/>
              <a:ext cx="6623050" cy="2840855"/>
              <a:chOff x="1371600" y="1352159"/>
              <a:chExt cx="6623050" cy="2840610"/>
            </a:xfrm>
          </p:grpSpPr>
          <p:grpSp>
            <p:nvGrpSpPr>
              <p:cNvPr id="8" name="群組 24"/>
              <p:cNvGrpSpPr>
                <a:grpSpLocks/>
              </p:cNvGrpSpPr>
              <p:nvPr/>
            </p:nvGrpSpPr>
            <p:grpSpPr bwMode="auto">
              <a:xfrm>
                <a:off x="1377903" y="1352159"/>
                <a:ext cx="6616747" cy="2840610"/>
                <a:chOff x="1377903" y="1352159"/>
                <a:chExt cx="6616747" cy="2840610"/>
              </a:xfrm>
            </p:grpSpPr>
            <p:grpSp>
              <p:nvGrpSpPr>
                <p:cNvPr id="11" name="群組 23"/>
                <p:cNvGrpSpPr>
                  <a:grpSpLocks/>
                </p:cNvGrpSpPr>
                <p:nvPr/>
              </p:nvGrpSpPr>
              <p:grpSpPr bwMode="auto">
                <a:xfrm>
                  <a:off x="1416050" y="2279996"/>
                  <a:ext cx="6578600" cy="1912773"/>
                  <a:chOff x="1416050" y="2279996"/>
                  <a:chExt cx="6578600" cy="1912773"/>
                </a:xfrm>
              </p:grpSpPr>
              <p:cxnSp>
                <p:nvCxnSpPr>
                  <p:cNvPr id="15" name="直線接點 7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16050" y="2279996"/>
                    <a:ext cx="6578600" cy="1588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  <p:cxnSp>
                <p:nvCxnSpPr>
                  <p:cNvPr id="16" name="直線接點 8"/>
                  <p:cNvCxnSpPr>
                    <a:cxnSpLocks noChangeShapeType="1"/>
                  </p:cNvCxnSpPr>
                  <p:nvPr/>
                </p:nvCxnSpPr>
                <p:spPr bwMode="auto">
                  <a:xfrm>
                    <a:off x="1416050" y="4191181"/>
                    <a:ext cx="6578600" cy="1588"/>
                  </a:xfrm>
                  <a:prstGeom prst="line">
                    <a:avLst/>
                  </a:prstGeom>
                  <a:noFill/>
                  <a:ln w="25400" algn="ctr">
                    <a:solidFill>
                      <a:schemeClr val="accent2"/>
                    </a:solidFill>
                    <a:round/>
                    <a:headEnd/>
                    <a:tailEnd/>
                  </a:ln>
                  <a:extLst>
                    <a:ext uri="{909E8E84-426E-40DD-AFC4-6F175D3DCCD1}">
                      <a14:hiddenFill xmlns:a14="http://schemas.microsoft.com/office/drawing/2010/main">
                        <a:noFill/>
                      </a14:hiddenFill>
                    </a:ext>
                  </a:extLst>
                </p:spPr>
              </p:cxnSp>
            </p:grpSp>
            <p:cxnSp>
              <p:nvCxnSpPr>
                <p:cNvPr id="13" name="直線接點 5"/>
                <p:cNvCxnSpPr>
                  <a:cxnSpLocks noChangeShapeType="1"/>
                </p:cNvCxnSpPr>
                <p:nvPr/>
              </p:nvCxnSpPr>
              <p:spPr bwMode="auto">
                <a:xfrm>
                  <a:off x="1377903" y="1352159"/>
                  <a:ext cx="6578600" cy="1588"/>
                </a:xfrm>
                <a:prstGeom prst="line">
                  <a:avLst/>
                </a:prstGeom>
                <a:noFill/>
                <a:ln w="25400" algn="ctr">
                  <a:solidFill>
                    <a:schemeClr val="accent2"/>
                  </a:solidFill>
                  <a:round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</a:extLst>
              </p:spPr>
            </p:cxnSp>
          </p:grpSp>
          <p:sp>
            <p:nvSpPr>
              <p:cNvPr id="9" name="文字方塊 13"/>
              <p:cNvSpPr txBox="1">
                <a:spLocks noChangeArrowheads="1"/>
              </p:cNvSpPr>
              <p:nvPr/>
            </p:nvSpPr>
            <p:spPr bwMode="auto">
              <a:xfrm>
                <a:off x="1371600" y="1683702"/>
                <a:ext cx="1595102" cy="348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lnSpc>
                    <a:spcPct val="120000"/>
                  </a:lnSpc>
                  <a:spcBef>
                    <a:spcPct val="40000"/>
                  </a:spcBef>
                  <a:buChar char="•"/>
                  <a:defRPr kumimoji="1" sz="32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342900" indent="-342900">
                  <a:lnSpc>
                    <a:spcPct val="120000"/>
                  </a:lnSpc>
                  <a:spcBef>
                    <a:spcPct val="40000"/>
                  </a:spcBef>
                  <a:buChar char="–"/>
                  <a:defRPr kumimoji="1" sz="28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40000"/>
                  </a:spcBef>
                  <a:buChar char="•"/>
                  <a:defRPr kumimoji="1" sz="24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40000"/>
                  </a:spcBef>
                  <a:buChar char="–"/>
                  <a:defRPr kumimoji="1" sz="20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40000"/>
                  </a:spcBef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9pPr>
              </a:lstStyle>
              <a:p>
                <a:pPr lvl="1" eaLnBrk="1" hangingPunct="1">
                  <a:lnSpc>
                    <a:spcPts val="2000"/>
                  </a:lnSpc>
                  <a:spcBef>
                    <a:spcPct val="0"/>
                  </a:spcBef>
                  <a:buFontTx/>
                  <a:buNone/>
                </a:pPr>
                <a:r>
                  <a:rPr kumimoji="0" lang="en-US" altLang="zh-TW" dirty="0">
                    <a:solidFill>
                      <a:schemeClr val="tx1"/>
                    </a:solidFill>
                  </a:rPr>
                  <a:t>Element                    </a:t>
                </a:r>
              </a:p>
            </p:txBody>
          </p:sp>
          <p:sp>
            <p:nvSpPr>
              <p:cNvPr id="10" name="文字方塊 17"/>
              <p:cNvSpPr txBox="1">
                <a:spLocks noChangeArrowheads="1"/>
              </p:cNvSpPr>
              <p:nvPr/>
            </p:nvSpPr>
            <p:spPr bwMode="auto">
              <a:xfrm>
                <a:off x="1371600" y="2457780"/>
                <a:ext cx="1504950" cy="348783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marL="342900" indent="-342900">
                  <a:lnSpc>
                    <a:spcPct val="120000"/>
                  </a:lnSpc>
                  <a:spcBef>
                    <a:spcPct val="40000"/>
                  </a:spcBef>
                  <a:buChar char="•"/>
                  <a:defRPr kumimoji="1" sz="32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1pPr>
                <a:lvl2pPr marL="342900" indent="-342900">
                  <a:lnSpc>
                    <a:spcPct val="120000"/>
                  </a:lnSpc>
                  <a:spcBef>
                    <a:spcPct val="40000"/>
                  </a:spcBef>
                  <a:buChar char="–"/>
                  <a:defRPr kumimoji="1" sz="28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2pPr>
                <a:lvl3pPr marL="1143000" indent="-228600">
                  <a:lnSpc>
                    <a:spcPct val="120000"/>
                  </a:lnSpc>
                  <a:spcBef>
                    <a:spcPct val="40000"/>
                  </a:spcBef>
                  <a:buChar char="•"/>
                  <a:defRPr kumimoji="1" sz="24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3pPr>
                <a:lvl4pPr marL="1600200" indent="-228600">
                  <a:lnSpc>
                    <a:spcPct val="120000"/>
                  </a:lnSpc>
                  <a:spcBef>
                    <a:spcPct val="40000"/>
                  </a:spcBef>
                  <a:buChar char="–"/>
                  <a:defRPr kumimoji="1" sz="2000" b="1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4pPr>
                <a:lvl5pPr marL="2057400" indent="-228600">
                  <a:lnSpc>
                    <a:spcPct val="120000"/>
                  </a:lnSpc>
                  <a:spcBef>
                    <a:spcPct val="40000"/>
                  </a:spcBef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5pPr>
                <a:lvl6pPr marL="25146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6pPr>
                <a:lvl7pPr marL="29718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7pPr>
                <a:lvl8pPr marL="34290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8pPr>
                <a:lvl9pPr marL="3886200" indent="-228600" eaLnBrk="0" fontAlgn="base" hangingPunct="0">
                  <a:lnSpc>
                    <a:spcPct val="120000"/>
                  </a:lnSpc>
                  <a:spcBef>
                    <a:spcPct val="40000"/>
                  </a:spcBef>
                  <a:spcAft>
                    <a:spcPct val="0"/>
                  </a:spcAft>
                  <a:buChar char="»"/>
                  <a:defRPr kumimoji="1" sz="2000">
                    <a:solidFill>
                      <a:schemeClr val="accent2"/>
                    </a:solidFill>
                    <a:latin typeface="Times New Roman" panose="02020603050405020304" pitchFamily="18" charset="0"/>
                    <a:ea typeface="標楷體" panose="03000509000000000000" pitchFamily="65" charset="-120"/>
                  </a:defRPr>
                </a:lvl9pPr>
              </a:lstStyle>
              <a:p>
                <a:pPr lvl="1" eaLnBrk="1" hangingPunct="1">
                  <a:lnSpc>
                    <a:spcPts val="2000"/>
                  </a:lnSpc>
                  <a:spcBef>
                    <a:spcPct val="0"/>
                  </a:spcBef>
                  <a:buFontTx/>
                  <a:buNone/>
                </a:pPr>
                <a:r>
                  <a:rPr kumimoji="0" lang="en-US" altLang="zh-TW" b="0" dirty="0" smtClean="0">
                    <a:solidFill>
                      <a:schemeClr val="tx1"/>
                    </a:solidFill>
                  </a:rPr>
                  <a:t>Resistor</a:t>
                </a:r>
                <a:endParaRPr kumimoji="0" lang="en-US" altLang="zh-TW" b="0" i="1" dirty="0">
                  <a:solidFill>
                    <a:schemeClr val="tx1"/>
                  </a:solidFill>
                </a:endParaRPr>
              </a:p>
            </p:txBody>
          </p:sp>
        </p:grpSp>
        <p:sp>
          <p:nvSpPr>
            <p:cNvPr id="6" name="文字方塊 20"/>
            <p:cNvSpPr txBox="1">
              <a:spLocks noChangeArrowheads="1"/>
            </p:cNvSpPr>
            <p:nvPr/>
          </p:nvSpPr>
          <p:spPr bwMode="auto">
            <a:xfrm>
              <a:off x="838200" y="2926831"/>
              <a:ext cx="1904195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lnSpc>
                  <a:spcPct val="120000"/>
                </a:lnSpc>
                <a:spcBef>
                  <a:spcPct val="40000"/>
                </a:spcBef>
                <a:buChar char="•"/>
                <a:defRPr kumimoji="1" sz="32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342900" indent="-342900">
                <a:lnSpc>
                  <a:spcPct val="120000"/>
                </a:lnSpc>
                <a:spcBef>
                  <a:spcPct val="40000"/>
                </a:spcBef>
                <a:buChar char="–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lnSpc>
                  <a:spcPct val="120000"/>
                </a:lnSpc>
                <a:spcBef>
                  <a:spcPct val="4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lnSpc>
                  <a:spcPct val="120000"/>
                </a:lnSpc>
                <a:spcBef>
                  <a:spcPct val="40000"/>
                </a:spcBef>
                <a:buChar char="–"/>
                <a:defRPr kumimoji="1" sz="20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lnSpc>
                  <a:spcPct val="120000"/>
                </a:lnSpc>
                <a:spcBef>
                  <a:spcPct val="40000"/>
                </a:spcBef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lvl="1"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kumimoji="0" lang="en-US" altLang="zh-TW" b="0" dirty="0">
                  <a:solidFill>
                    <a:schemeClr val="tx1"/>
                  </a:solidFill>
                </a:rPr>
                <a:t>Inductor                       </a:t>
              </a:r>
              <a:endParaRPr kumimoji="0" lang="en-US" altLang="zh-TW" b="0" i="1" dirty="0">
                <a:solidFill>
                  <a:schemeClr val="tx1"/>
                </a:solidFill>
              </a:endParaRPr>
            </a:p>
          </p:txBody>
        </p:sp>
        <p:sp>
          <p:nvSpPr>
            <p:cNvPr id="7" name="文字方塊 22"/>
            <p:cNvSpPr txBox="1">
              <a:spLocks noChangeArrowheads="1"/>
            </p:cNvSpPr>
            <p:nvPr/>
          </p:nvSpPr>
          <p:spPr bwMode="auto">
            <a:xfrm>
              <a:off x="838200" y="3524687"/>
              <a:ext cx="2071620" cy="3488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marL="342900" indent="-342900">
                <a:lnSpc>
                  <a:spcPct val="120000"/>
                </a:lnSpc>
                <a:spcBef>
                  <a:spcPct val="40000"/>
                </a:spcBef>
                <a:buChar char="•"/>
                <a:defRPr kumimoji="1" sz="32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1pPr>
              <a:lvl2pPr marL="342900" indent="-342900">
                <a:lnSpc>
                  <a:spcPct val="120000"/>
                </a:lnSpc>
                <a:spcBef>
                  <a:spcPct val="40000"/>
                </a:spcBef>
                <a:buChar char="–"/>
                <a:defRPr kumimoji="1" sz="28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2pPr>
              <a:lvl3pPr marL="1143000" indent="-228600">
                <a:lnSpc>
                  <a:spcPct val="120000"/>
                </a:lnSpc>
                <a:spcBef>
                  <a:spcPct val="40000"/>
                </a:spcBef>
                <a:buChar char="•"/>
                <a:defRPr kumimoji="1" sz="24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3pPr>
              <a:lvl4pPr marL="1600200" indent="-228600">
                <a:lnSpc>
                  <a:spcPct val="120000"/>
                </a:lnSpc>
                <a:spcBef>
                  <a:spcPct val="40000"/>
                </a:spcBef>
                <a:buChar char="–"/>
                <a:defRPr kumimoji="1" sz="2000" b="1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4pPr>
              <a:lvl5pPr marL="2057400" indent="-228600">
                <a:lnSpc>
                  <a:spcPct val="120000"/>
                </a:lnSpc>
                <a:spcBef>
                  <a:spcPct val="40000"/>
                </a:spcBef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5pPr>
              <a:lvl6pPr marL="25146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6pPr>
              <a:lvl7pPr marL="29718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7pPr>
              <a:lvl8pPr marL="34290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8pPr>
              <a:lvl9pPr marL="3886200" indent="-228600" eaLnBrk="0" fontAlgn="base" hangingPunct="0">
                <a:lnSpc>
                  <a:spcPct val="120000"/>
                </a:lnSpc>
                <a:spcBef>
                  <a:spcPct val="40000"/>
                </a:spcBef>
                <a:spcAft>
                  <a:spcPct val="0"/>
                </a:spcAft>
                <a:buChar char="»"/>
                <a:defRPr kumimoji="1" sz="2000">
                  <a:solidFill>
                    <a:schemeClr val="accent2"/>
                  </a:solidFill>
                  <a:latin typeface="Times New Roman" panose="02020603050405020304" pitchFamily="18" charset="0"/>
                  <a:ea typeface="標楷體" panose="03000509000000000000" pitchFamily="65" charset="-120"/>
                </a:defRPr>
              </a:lvl9pPr>
            </a:lstStyle>
            <a:p>
              <a:pPr lvl="1" eaLnBrk="1" hangingPunct="1">
                <a:lnSpc>
                  <a:spcPts val="2000"/>
                </a:lnSpc>
                <a:spcBef>
                  <a:spcPct val="0"/>
                </a:spcBef>
                <a:buFontTx/>
                <a:buNone/>
              </a:pPr>
              <a:r>
                <a:rPr kumimoji="0" lang="en-US" altLang="zh-TW" b="0" dirty="0" smtClean="0">
                  <a:solidFill>
                    <a:schemeClr val="tx1"/>
                  </a:solidFill>
                </a:rPr>
                <a:t>Capacitor</a:t>
              </a:r>
              <a:endParaRPr kumimoji="0" lang="en-US" altLang="zh-TW" b="0" i="1" dirty="0">
                <a:solidFill>
                  <a:schemeClr val="tx1"/>
                </a:solidFill>
              </a:endParaRPr>
            </a:p>
          </p:txBody>
        </p:sp>
      </p:grpSp>
      <p:sp>
        <p:nvSpPr>
          <p:cNvPr id="17" name="文字方塊 13"/>
          <p:cNvSpPr txBox="1">
            <a:spLocks noChangeArrowheads="1"/>
          </p:cNvSpPr>
          <p:nvPr/>
        </p:nvSpPr>
        <p:spPr bwMode="auto">
          <a:xfrm>
            <a:off x="3418889" y="2776606"/>
            <a:ext cx="2254071" cy="3688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-34290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lvl="1" eaLnBrk="1" hangingPunct="1">
              <a:lnSpc>
                <a:spcPts val="2000"/>
              </a:lnSpc>
              <a:spcBef>
                <a:spcPct val="0"/>
              </a:spcBef>
              <a:buFontTx/>
              <a:buNone/>
            </a:pPr>
            <a:r>
              <a:rPr kumimoji="0" lang="en-US" altLang="zh-TW" dirty="0" smtClean="0">
                <a:solidFill>
                  <a:schemeClr val="tx1"/>
                </a:solidFill>
              </a:rPr>
              <a:t>Impedance</a:t>
            </a:r>
            <a:endParaRPr kumimoji="0" lang="en-US" altLang="zh-TW" dirty="0">
              <a:solidFill>
                <a:schemeClr val="tx1"/>
              </a:solidFill>
            </a:endParaRPr>
          </a:p>
        </p:txBody>
      </p:sp>
      <p:sp>
        <p:nvSpPr>
          <p:cNvPr id="18" name="文字方塊 13"/>
          <p:cNvSpPr txBox="1">
            <a:spLocks noChangeArrowheads="1"/>
          </p:cNvSpPr>
          <p:nvPr/>
        </p:nvSpPr>
        <p:spPr bwMode="auto">
          <a:xfrm>
            <a:off x="5730152" y="2473954"/>
            <a:ext cx="2254071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>
              <a:lnSpc>
                <a:spcPct val="120000"/>
              </a:lnSpc>
              <a:spcBef>
                <a:spcPct val="40000"/>
              </a:spcBef>
              <a:buChar char="•"/>
              <a:defRPr kumimoji="1" sz="32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1pPr>
            <a:lvl2pPr marL="342900" indent="-342900">
              <a:lnSpc>
                <a:spcPct val="120000"/>
              </a:lnSpc>
              <a:spcBef>
                <a:spcPct val="40000"/>
              </a:spcBef>
              <a:buChar char="–"/>
              <a:defRPr kumimoji="1" sz="28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2pPr>
            <a:lvl3pPr marL="1143000" indent="-228600">
              <a:lnSpc>
                <a:spcPct val="120000"/>
              </a:lnSpc>
              <a:spcBef>
                <a:spcPct val="40000"/>
              </a:spcBef>
              <a:buChar char="•"/>
              <a:defRPr kumimoji="1" sz="24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3pPr>
            <a:lvl4pPr marL="1600200" indent="-228600">
              <a:lnSpc>
                <a:spcPct val="120000"/>
              </a:lnSpc>
              <a:spcBef>
                <a:spcPct val="40000"/>
              </a:spcBef>
              <a:buChar char="–"/>
              <a:defRPr kumimoji="1" sz="2000" b="1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4pPr>
            <a:lvl5pPr marL="2057400" indent="-228600">
              <a:lnSpc>
                <a:spcPct val="120000"/>
              </a:lnSpc>
              <a:spcBef>
                <a:spcPct val="40000"/>
              </a:spcBef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5pPr>
            <a:lvl6pPr marL="25146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6pPr>
            <a:lvl7pPr marL="29718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7pPr>
            <a:lvl8pPr marL="34290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8pPr>
            <a:lvl9pPr marL="3886200" indent="-228600" eaLnBrk="0" fontAlgn="base" hangingPunct="0">
              <a:lnSpc>
                <a:spcPct val="120000"/>
              </a:lnSpc>
              <a:spcBef>
                <a:spcPct val="40000"/>
              </a:spcBef>
              <a:spcAft>
                <a:spcPct val="0"/>
              </a:spcAft>
              <a:buChar char="»"/>
              <a:defRPr kumimoji="1" sz="2000">
                <a:solidFill>
                  <a:schemeClr val="accent2"/>
                </a:solidFill>
                <a:latin typeface="Times New Roman" panose="02020603050405020304" pitchFamily="18" charset="0"/>
                <a:ea typeface="標楷體" panose="03000509000000000000" pitchFamily="65" charset="-120"/>
              </a:defRPr>
            </a:lvl9pPr>
          </a:lstStyle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kumimoji="0" lang="en-US" altLang="zh-TW" dirty="0" smtClean="0">
                <a:solidFill>
                  <a:schemeClr val="tx1"/>
                </a:solidFill>
              </a:rPr>
              <a:t>Generalized</a:t>
            </a:r>
          </a:p>
          <a:p>
            <a:pPr lvl="1" algn="ctr" eaLnBrk="1" hangingPunct="1">
              <a:lnSpc>
                <a:spcPts val="3000"/>
              </a:lnSpc>
              <a:spcBef>
                <a:spcPct val="0"/>
              </a:spcBef>
              <a:buFontTx/>
              <a:buNone/>
            </a:pPr>
            <a:r>
              <a:rPr kumimoji="0" lang="en-US" altLang="zh-TW" dirty="0" smtClean="0">
                <a:solidFill>
                  <a:schemeClr val="tx1"/>
                </a:solidFill>
              </a:rPr>
              <a:t>Impedance</a:t>
            </a:r>
            <a:endParaRPr kumimoji="0" lang="en-US" altLang="zh-TW" dirty="0">
              <a:solidFill>
                <a:schemeClr val="tx1"/>
              </a:solidFill>
            </a:endParaRPr>
          </a:p>
        </p:txBody>
      </p:sp>
      <p:graphicFrame>
        <p:nvGraphicFramePr>
          <p:cNvPr id="1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78779138"/>
              </p:ext>
            </p:extLst>
          </p:nvPr>
        </p:nvGraphicFramePr>
        <p:xfrm>
          <a:off x="4117216" y="3475691"/>
          <a:ext cx="4492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99" name="方程式" r:id="rId4" imgW="164880" imgH="164880" progId="Equation.3">
                  <p:embed/>
                </p:oleObj>
              </mc:Choice>
              <mc:Fallback>
                <p:oleObj name="方程式" r:id="rId4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216" y="3475691"/>
                        <a:ext cx="449263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9210587"/>
              </p:ext>
            </p:extLst>
          </p:nvPr>
        </p:nvGraphicFramePr>
        <p:xfrm>
          <a:off x="6632555" y="3475691"/>
          <a:ext cx="449263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0" name="方程式" r:id="rId6" imgW="164880" imgH="164880" progId="Equation.3">
                  <p:embed/>
                </p:oleObj>
              </mc:Choice>
              <mc:Fallback>
                <p:oleObj name="方程式" r:id="rId6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32555" y="3475691"/>
                        <a:ext cx="449263" cy="4127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5075771"/>
              </p:ext>
            </p:extLst>
          </p:nvPr>
        </p:nvGraphicFramePr>
        <p:xfrm>
          <a:off x="3927509" y="3995700"/>
          <a:ext cx="8286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1" name="方程式" r:id="rId8" imgW="304560" imgH="203040" progId="Equation.3">
                  <p:embed/>
                </p:oleObj>
              </mc:Choice>
              <mc:Fallback>
                <p:oleObj name="方程式" r:id="rId8" imgW="304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7509" y="3995700"/>
                        <a:ext cx="828675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68314950"/>
              </p:ext>
            </p:extLst>
          </p:nvPr>
        </p:nvGraphicFramePr>
        <p:xfrm>
          <a:off x="6584970" y="3997861"/>
          <a:ext cx="552450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2" name="方程式" r:id="rId10" imgW="203040" imgH="177480" progId="Equation.3">
                  <p:embed/>
                </p:oleObj>
              </mc:Choice>
              <mc:Fallback>
                <p:oleObj name="方程式" r:id="rId10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4970" y="3997861"/>
                        <a:ext cx="552450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9597229"/>
              </p:ext>
            </p:extLst>
          </p:nvPr>
        </p:nvGraphicFramePr>
        <p:xfrm>
          <a:off x="3737008" y="4621806"/>
          <a:ext cx="1209675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3" name="方程式" r:id="rId12" imgW="444240" imgH="203040" progId="Equation.3">
                  <p:embed/>
                </p:oleObj>
              </mc:Choice>
              <mc:Fallback>
                <p:oleObj name="方程式" r:id="rId12" imgW="44424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37008" y="4621806"/>
                        <a:ext cx="1209675" cy="5080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4934375"/>
              </p:ext>
            </p:extLst>
          </p:nvPr>
        </p:nvGraphicFramePr>
        <p:xfrm>
          <a:off x="6372998" y="4626128"/>
          <a:ext cx="96837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04" name="方程式" r:id="rId14" imgW="355320" imgH="177480" progId="Equation.3">
                  <p:embed/>
                </p:oleObj>
              </mc:Choice>
              <mc:Fallback>
                <p:oleObj name="方程式" r:id="rId14" imgW="35532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2998" y="4626128"/>
                        <a:ext cx="968375" cy="4445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12" name="群組 11"/>
          <p:cNvGrpSpPr/>
          <p:nvPr/>
        </p:nvGrpSpPr>
        <p:grpSpPr>
          <a:xfrm>
            <a:off x="2809289" y="5317386"/>
            <a:ext cx="2951917" cy="492844"/>
            <a:chOff x="2802298" y="5610592"/>
            <a:chExt cx="2951917" cy="492844"/>
          </a:xfrm>
        </p:grpSpPr>
        <p:sp>
          <p:nvSpPr>
            <p:cNvPr id="25" name="文字方塊 24"/>
            <p:cNvSpPr txBox="1"/>
            <p:nvPr/>
          </p:nvSpPr>
          <p:spPr>
            <a:xfrm>
              <a:off x="2802298" y="5610592"/>
              <a:ext cx="176479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Special case:</a:t>
              </a:r>
              <a:endParaRPr lang="zh-TW" altLang="en-US" sz="2400" dirty="0"/>
            </a:p>
          </p:txBody>
        </p:sp>
        <p:graphicFrame>
          <p:nvGraphicFramePr>
            <p:cNvPr id="26" name="Object 3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846287893"/>
                </p:ext>
              </p:extLst>
            </p:nvPr>
          </p:nvGraphicFramePr>
          <p:xfrm>
            <a:off x="4509615" y="5627186"/>
            <a:ext cx="1244600" cy="47625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805" name="方程式" r:id="rId16" imgW="457200" imgH="190440" progId="Equation.3">
                    <p:embed/>
                  </p:oleObj>
                </mc:Choice>
                <mc:Fallback>
                  <p:oleObj name="方程式" r:id="rId16" imgW="45720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509615" y="5627186"/>
                          <a:ext cx="1244600" cy="476250"/>
                        </a:xfrm>
                        <a:prstGeom prst="rect">
                          <a:avLst/>
                        </a:prstGeom>
                        <a:noFill/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27" name="文字方塊 26"/>
          <p:cNvSpPr txBox="1"/>
          <p:nvPr/>
        </p:nvSpPr>
        <p:spPr>
          <a:xfrm>
            <a:off x="1160070" y="5999247"/>
            <a:ext cx="75732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 smtClean="0"/>
              <a:t>The circuit analysis for DC circuits can be used. </a:t>
            </a:r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68775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10.2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76868" y="1462089"/>
            <a:ext cx="3137932" cy="2220911"/>
          </a:xfrm>
          <a:prstGeom prst="rect">
            <a:avLst/>
          </a:prstGeom>
        </p:spPr>
      </p:pic>
      <p:graphicFrame>
        <p:nvGraphicFramePr>
          <p:cNvPr id="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8463807"/>
              </p:ext>
            </p:extLst>
          </p:nvPr>
        </p:nvGraphicFramePr>
        <p:xfrm>
          <a:off x="1100958" y="3662363"/>
          <a:ext cx="3013842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59" name="方程式" r:id="rId4" imgW="1714320" imgH="634680" progId="Equation.3">
                  <p:embed/>
                </p:oleObj>
              </mc:Choice>
              <mc:Fallback>
                <p:oleObj name="方程式" r:id="rId4" imgW="1714320" imgH="6346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0958" y="3662363"/>
                        <a:ext cx="3013842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6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158463" y="1351889"/>
            <a:ext cx="3001306" cy="2331111"/>
          </a:xfrm>
          <a:prstGeom prst="rect">
            <a:avLst/>
          </a:prstGeom>
        </p:spPr>
      </p:pic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51740291"/>
              </p:ext>
            </p:extLst>
          </p:nvPr>
        </p:nvGraphicFramePr>
        <p:xfrm>
          <a:off x="5970291" y="3797951"/>
          <a:ext cx="1681458" cy="433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0" name="方程式" r:id="rId7" imgW="888840" imgH="228600" progId="Equation.3">
                  <p:embed/>
                </p:oleObj>
              </mc:Choice>
              <mc:Fallback>
                <p:oleObj name="方程式" r:id="rId7" imgW="8888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291" y="3797951"/>
                        <a:ext cx="1681458" cy="4333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3269621"/>
              </p:ext>
            </p:extLst>
          </p:nvPr>
        </p:nvGraphicFramePr>
        <p:xfrm>
          <a:off x="5970291" y="4364687"/>
          <a:ext cx="1474787" cy="415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1" name="方程式" r:id="rId9" imgW="723600" imgH="203040" progId="Equation.3">
                  <p:embed/>
                </p:oleObj>
              </mc:Choice>
              <mc:Fallback>
                <p:oleObj name="方程式" r:id="rId9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70291" y="4364687"/>
                        <a:ext cx="1474787" cy="415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595817"/>
              </p:ext>
            </p:extLst>
          </p:nvPr>
        </p:nvGraphicFramePr>
        <p:xfrm>
          <a:off x="628650" y="5068368"/>
          <a:ext cx="4030153" cy="774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2" name="方程式" r:id="rId11" imgW="2247840" imgH="431640" progId="Equation.3">
                  <p:embed/>
                </p:oleObj>
              </mc:Choice>
              <mc:Fallback>
                <p:oleObj name="方程式" r:id="rId11" imgW="22478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8650" y="5068368"/>
                        <a:ext cx="4030153" cy="774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4725545"/>
              </p:ext>
            </p:extLst>
          </p:nvPr>
        </p:nvGraphicFramePr>
        <p:xfrm>
          <a:off x="1247259" y="6010275"/>
          <a:ext cx="1298575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3" name="方程式" r:id="rId13" imgW="723600" imgH="203040" progId="Equation.3">
                  <p:embed/>
                </p:oleObj>
              </mc:Choice>
              <mc:Fallback>
                <p:oleObj name="方程式" r:id="rId13" imgW="7236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7259" y="6010275"/>
                        <a:ext cx="1298575" cy="3635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84295863"/>
              </p:ext>
            </p:extLst>
          </p:nvPr>
        </p:nvGraphicFramePr>
        <p:xfrm>
          <a:off x="5144954" y="5046143"/>
          <a:ext cx="3508375" cy="796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4" name="方程式" r:id="rId15" imgW="1955520" imgH="444240" progId="Equation.3">
                  <p:embed/>
                </p:oleObj>
              </mc:Choice>
              <mc:Fallback>
                <p:oleObj name="方程式" r:id="rId15" imgW="1955520" imgH="4442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4954" y="5046143"/>
                        <a:ext cx="3508375" cy="796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42548458"/>
              </p:ext>
            </p:extLst>
          </p:nvPr>
        </p:nvGraphicFramePr>
        <p:xfrm>
          <a:off x="5282934" y="5959462"/>
          <a:ext cx="3232416" cy="46516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865" name="方程式" r:id="rId17" imgW="1587240" imgH="228600" progId="Equation.3">
                  <p:embed/>
                </p:oleObj>
              </mc:Choice>
              <mc:Fallback>
                <p:oleObj name="方程式" r:id="rId17" imgW="1587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82934" y="5959462"/>
                        <a:ext cx="3232416" cy="46516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5900439" y="773592"/>
            <a:ext cx="161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s domain diagram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111638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Network Function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966076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</a:t>
            </a:r>
            <a:r>
              <a:rPr lang="en-US" altLang="zh-TW" dirty="0" smtClean="0"/>
              <a:t>Function / Transfer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Given the </a:t>
            </a:r>
            <a:r>
              <a:rPr lang="en-US" altLang="zh-TW" sz="2400" dirty="0" err="1" smtClean="0"/>
              <a:t>phasors</a:t>
            </a:r>
            <a:r>
              <a:rPr lang="en-US" altLang="zh-TW" sz="2400" dirty="0" smtClean="0"/>
              <a:t> of two branch variables, the ratio of the two </a:t>
            </a:r>
            <a:r>
              <a:rPr lang="en-US" altLang="zh-TW" sz="2400" dirty="0" err="1" smtClean="0"/>
              <a:t>phasors</a:t>
            </a:r>
            <a:r>
              <a:rPr lang="en-US" altLang="zh-TW" sz="2400" dirty="0" smtClean="0"/>
              <a:t> is the </a:t>
            </a:r>
            <a:r>
              <a:rPr lang="en-US" altLang="zh-TW" sz="2400" b="1" i="1" u="sng" dirty="0" smtClean="0"/>
              <a:t>network function/transfer function</a:t>
            </a:r>
          </a:p>
          <a:p>
            <a:endParaRPr lang="en-US" altLang="zh-TW" sz="2400" dirty="0"/>
          </a:p>
          <a:p>
            <a:endParaRPr lang="en-US" altLang="zh-TW" sz="2400" dirty="0" smtClean="0"/>
          </a:p>
          <a:p>
            <a:endParaRPr lang="en-US" altLang="zh-TW" sz="2400" dirty="0"/>
          </a:p>
          <a:p>
            <a:pPr marL="0" indent="0">
              <a:buNone/>
            </a:pPr>
            <a:endParaRPr lang="zh-TW" altLang="en-US" sz="2400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0934401"/>
              </p:ext>
            </p:extLst>
          </p:nvPr>
        </p:nvGraphicFramePr>
        <p:xfrm>
          <a:off x="1719574" y="2942544"/>
          <a:ext cx="1637127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1" name="方程式" r:id="rId3" imgW="634680" imgH="419040" progId="Equation.3">
                  <p:embed/>
                </p:oleObj>
              </mc:Choice>
              <mc:Fallback>
                <p:oleObj name="方程式" r:id="rId3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19574" y="2942544"/>
                        <a:ext cx="1637127" cy="1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直線接點 5"/>
          <p:cNvCxnSpPr/>
          <p:nvPr/>
        </p:nvCxnSpPr>
        <p:spPr>
          <a:xfrm>
            <a:off x="2113274" y="3684700"/>
            <a:ext cx="36771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文字方塊 6"/>
          <p:cNvSpPr txBox="1"/>
          <p:nvPr/>
        </p:nvSpPr>
        <p:spPr>
          <a:xfrm>
            <a:off x="1505346" y="4616790"/>
            <a:ext cx="55435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00B050"/>
                </a:solidFill>
              </a:rPr>
              <a:t>The ratio depends on complex frequency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8" name="文字方塊 7"/>
          <p:cNvSpPr txBox="1"/>
          <p:nvPr/>
        </p:nvSpPr>
        <p:spPr>
          <a:xfrm>
            <a:off x="1660597" y="4168380"/>
            <a:ext cx="25492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Complex number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10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5361992"/>
              </p:ext>
            </p:extLst>
          </p:nvPr>
        </p:nvGraphicFramePr>
        <p:xfrm>
          <a:off x="1489222" y="5423837"/>
          <a:ext cx="18002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2" name="方程式" r:id="rId5" imgW="698400" imgH="215640" progId="Equation.3">
                  <p:embed/>
                </p:oleObj>
              </mc:Choice>
              <mc:Fallback>
                <p:oleObj name="方程式" r:id="rId5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89222" y="5423837"/>
                        <a:ext cx="18002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" name="直線接點 10"/>
          <p:cNvCxnSpPr/>
          <p:nvPr/>
        </p:nvCxnSpPr>
        <p:spPr>
          <a:xfrm flipV="1">
            <a:off x="1771616" y="3610774"/>
            <a:ext cx="683315" cy="367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6252946"/>
              </p:ext>
            </p:extLst>
          </p:nvPr>
        </p:nvGraphicFramePr>
        <p:xfrm>
          <a:off x="6074101" y="5423837"/>
          <a:ext cx="16033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3" name="方程式" r:id="rId7" imgW="622080" imgH="215640" progId="Equation.3">
                  <p:embed/>
                </p:oleObj>
              </mc:Choice>
              <mc:Fallback>
                <p:oleObj name="方程式" r:id="rId7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74101" y="5423837"/>
                        <a:ext cx="16033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52795786"/>
              </p:ext>
            </p:extLst>
          </p:nvPr>
        </p:nvGraphicFramePr>
        <p:xfrm>
          <a:off x="4039447" y="5423838"/>
          <a:ext cx="1504950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644" name="方程式" r:id="rId9" imgW="583920" imgH="215640" progId="Equation.3">
                  <p:embed/>
                </p:oleObj>
              </mc:Choice>
              <mc:Fallback>
                <p:oleObj name="方程式" r:id="rId9" imgW="5839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9447" y="5423838"/>
                        <a:ext cx="1504950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0" name="群組 19"/>
          <p:cNvGrpSpPr/>
          <p:nvPr/>
        </p:nvGrpSpPr>
        <p:grpSpPr>
          <a:xfrm>
            <a:off x="3356701" y="3222978"/>
            <a:ext cx="4723912" cy="551609"/>
            <a:chOff x="3356701" y="3222978"/>
            <a:chExt cx="4723912" cy="551609"/>
          </a:xfrm>
        </p:grpSpPr>
        <p:sp>
          <p:nvSpPr>
            <p:cNvPr id="12" name="文字方塊 11"/>
            <p:cNvSpPr txBox="1"/>
            <p:nvPr/>
          </p:nvSpPr>
          <p:spPr>
            <a:xfrm>
              <a:off x="4067589" y="3222978"/>
              <a:ext cx="4013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err="1"/>
                <a:t>p</a:t>
              </a:r>
              <a:r>
                <a:rPr lang="en-US" altLang="zh-TW" sz="2400" dirty="0" err="1" smtClean="0"/>
                <a:t>hasors</a:t>
              </a:r>
              <a:r>
                <a:rPr lang="en-US" altLang="zh-TW" sz="2400" dirty="0" smtClean="0"/>
                <a:t> of current or voltage</a:t>
              </a:r>
              <a:endParaRPr lang="zh-TW" altLang="en-US" sz="2400" dirty="0"/>
            </a:p>
          </p:txBody>
        </p:sp>
        <p:cxnSp>
          <p:nvCxnSpPr>
            <p:cNvPr id="9" name="直線單箭頭接點 8"/>
            <p:cNvCxnSpPr/>
            <p:nvPr/>
          </p:nvCxnSpPr>
          <p:spPr>
            <a:xfrm>
              <a:off x="3356701" y="3251678"/>
              <a:ext cx="651667" cy="15781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直線單箭頭接點 13"/>
            <p:cNvCxnSpPr/>
            <p:nvPr/>
          </p:nvCxnSpPr>
          <p:spPr>
            <a:xfrm flipV="1">
              <a:off x="3356701" y="3518282"/>
              <a:ext cx="651667" cy="256305"/>
            </a:xfrm>
            <a:prstGeom prst="straightConnector1">
              <a:avLst/>
            </a:prstGeom>
            <a:ln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7800176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Function / Transfer Function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8858855"/>
              </p:ext>
            </p:extLst>
          </p:nvPr>
        </p:nvGraphicFramePr>
        <p:xfrm>
          <a:off x="1223064" y="5508655"/>
          <a:ext cx="1637127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4" name="方程式" r:id="rId3" imgW="634680" imgH="419040" progId="Equation.3">
                  <p:embed/>
                </p:oleObj>
              </mc:Choice>
              <mc:Fallback>
                <p:oleObj name="方程式" r:id="rId3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064" y="5508655"/>
                        <a:ext cx="1637127" cy="1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矩形 9"/>
          <p:cNvSpPr/>
          <p:nvPr/>
        </p:nvSpPr>
        <p:spPr>
          <a:xfrm>
            <a:off x="3288918" y="5571602"/>
            <a:ext cx="522643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Impedance and admittance </a:t>
            </a:r>
            <a:r>
              <a:rPr lang="en-US" altLang="zh-TW" sz="2800" dirty="0" smtClean="0"/>
              <a:t>are special cases for </a:t>
            </a:r>
            <a:r>
              <a:rPr lang="en-US" altLang="zh-TW" sz="2800" dirty="0"/>
              <a:t>network function</a:t>
            </a:r>
            <a:endParaRPr lang="zh-TW" altLang="en-US" sz="2800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8854369"/>
              </p:ext>
            </p:extLst>
          </p:nvPr>
        </p:nvGraphicFramePr>
        <p:xfrm>
          <a:off x="5681507" y="3047802"/>
          <a:ext cx="1538288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5" name="方程式" r:id="rId5" imgW="596880" imgH="419040" progId="Equation.3">
                  <p:embed/>
                </p:oleObj>
              </mc:Choice>
              <mc:Fallback>
                <p:oleObj name="方程式" r:id="rId5" imgW="5968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81507" y="3047802"/>
                        <a:ext cx="1538288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矩形 11"/>
          <p:cNvSpPr/>
          <p:nvPr/>
        </p:nvSpPr>
        <p:spPr>
          <a:xfrm>
            <a:off x="3649556" y="3274903"/>
            <a:ext cx="2119957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Impedance:</a:t>
            </a:r>
            <a:endParaRPr lang="zh-TW" altLang="en-US" sz="2800" dirty="0"/>
          </a:p>
        </p:txBody>
      </p:sp>
      <p:sp>
        <p:nvSpPr>
          <p:cNvPr id="13" name="矩形 12"/>
          <p:cNvSpPr/>
          <p:nvPr/>
        </p:nvSpPr>
        <p:spPr>
          <a:xfrm>
            <a:off x="3649556" y="4377198"/>
            <a:ext cx="2031951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Admittance:</a:t>
            </a:r>
            <a:endParaRPr lang="zh-TW" altLang="en-US" sz="2800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67086314"/>
              </p:ext>
            </p:extLst>
          </p:nvPr>
        </p:nvGraphicFramePr>
        <p:xfrm>
          <a:off x="5657247" y="4143356"/>
          <a:ext cx="2716213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46" name="方程式" r:id="rId7" imgW="1054080" imgH="419040" progId="Equation.3">
                  <p:embed/>
                </p:oleObj>
              </mc:Choice>
              <mc:Fallback>
                <p:oleObj name="方程式" r:id="rId7" imgW="10540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57247" y="4143356"/>
                        <a:ext cx="2716213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" name="群組 5"/>
          <p:cNvGrpSpPr/>
          <p:nvPr/>
        </p:nvGrpSpPr>
        <p:grpSpPr>
          <a:xfrm>
            <a:off x="839151" y="2638354"/>
            <a:ext cx="2628900" cy="2578813"/>
            <a:chOff x="981041" y="2726950"/>
            <a:chExt cx="2628900" cy="2578813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9"/>
            <a:stretch>
              <a:fillRect/>
            </a:stretch>
          </p:blipFill>
          <p:spPr>
            <a:xfrm>
              <a:off x="981041" y="3105488"/>
              <a:ext cx="2628900" cy="2200275"/>
            </a:xfrm>
            <a:prstGeom prst="rect">
              <a:avLst/>
            </a:prstGeom>
          </p:spPr>
        </p:pic>
        <p:graphicFrame>
          <p:nvGraphicFramePr>
            <p:cNvPr id="15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235673570"/>
                </p:ext>
              </p:extLst>
            </p:nvPr>
          </p:nvGraphicFramePr>
          <p:xfrm>
            <a:off x="1134547" y="2726950"/>
            <a:ext cx="261938" cy="557213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7" name="方程式" r:id="rId10" imgW="101520" imgH="215640" progId="Equation.3">
                    <p:embed/>
                  </p:oleObj>
                </mc:Choice>
                <mc:Fallback>
                  <p:oleObj name="方程式" r:id="rId10" imgW="10152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34547" y="2726950"/>
                          <a:ext cx="261938" cy="557213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16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827110676"/>
                </p:ext>
              </p:extLst>
            </p:nvPr>
          </p:nvGraphicFramePr>
          <p:xfrm>
            <a:off x="1052790" y="3954139"/>
            <a:ext cx="425451" cy="55562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8648" name="方程式" r:id="rId12" imgW="164880" imgH="215640" progId="Equation.3">
                    <p:embed/>
                  </p:oleObj>
                </mc:Choice>
                <mc:Fallback>
                  <p:oleObj name="方程式" r:id="rId12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052790" y="3954139"/>
                          <a:ext cx="425451" cy="55562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7" name="內容版面配置區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Network </a:t>
            </a:r>
            <a:r>
              <a:rPr lang="en-US" altLang="zh-TW" dirty="0" smtClean="0"/>
              <a:t>Function/Transfer Function is not new idea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8317830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Function / Transfer Function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zh-TW" dirty="0" smtClean="0"/>
          </a:p>
          <a:p>
            <a:endParaRPr lang="en-US" altLang="zh-TW" dirty="0"/>
          </a:p>
          <a:p>
            <a:endParaRPr lang="en-US" altLang="zh-TW" dirty="0" smtClean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7490426"/>
              </p:ext>
            </p:extLst>
          </p:nvPr>
        </p:nvGraphicFramePr>
        <p:xfrm>
          <a:off x="1063713" y="3992065"/>
          <a:ext cx="1701800" cy="1243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3" name="方程式" r:id="rId3" imgW="660240" imgH="482400" progId="Equation.3">
                  <p:embed/>
                </p:oleObj>
              </mc:Choice>
              <mc:Fallback>
                <p:oleObj name="方程式" r:id="rId3" imgW="66024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713" y="3992065"/>
                        <a:ext cx="1701800" cy="1243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6814766"/>
              </p:ext>
            </p:extLst>
          </p:nvPr>
        </p:nvGraphicFramePr>
        <p:xfrm>
          <a:off x="4880890" y="4020640"/>
          <a:ext cx="15716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4" name="方程式" r:id="rId5" imgW="609480" imgH="419040" progId="Equation.3">
                  <p:embed/>
                </p:oleObj>
              </mc:Choice>
              <mc:Fallback>
                <p:oleObj name="方程式" r:id="rId5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890" y="4020640"/>
                        <a:ext cx="15716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5311651"/>
              </p:ext>
            </p:extLst>
          </p:nvPr>
        </p:nvGraphicFramePr>
        <p:xfrm>
          <a:off x="1111338" y="5358902"/>
          <a:ext cx="1603375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5" name="方程式" r:id="rId7" imgW="622080" imgH="482400" progId="Equation.3">
                  <p:embed/>
                </p:oleObj>
              </mc:Choice>
              <mc:Fallback>
                <p:oleObj name="方程式" r:id="rId7" imgW="62208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1338" y="5358902"/>
                        <a:ext cx="1603375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272119"/>
              </p:ext>
            </p:extLst>
          </p:nvPr>
        </p:nvGraphicFramePr>
        <p:xfrm>
          <a:off x="4880890" y="5522415"/>
          <a:ext cx="157162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6" name="方程式" r:id="rId9" imgW="609480" imgH="419040" progId="Equation.3">
                  <p:embed/>
                </p:oleObj>
              </mc:Choice>
              <mc:Fallback>
                <p:oleObj name="方程式" r:id="rId9" imgW="6094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0890" y="5522415"/>
                        <a:ext cx="157162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28167478"/>
              </p:ext>
            </p:extLst>
          </p:nvPr>
        </p:nvGraphicFramePr>
        <p:xfrm>
          <a:off x="715984" y="1937438"/>
          <a:ext cx="1637127" cy="108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9787" name="方程式" r:id="rId11" imgW="634680" imgH="419040" progId="Equation.3">
                  <p:embed/>
                </p:oleObj>
              </mc:Choice>
              <mc:Fallback>
                <p:oleObj name="方程式" r:id="rId11" imgW="63468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984" y="1937438"/>
                        <a:ext cx="1637127" cy="108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2772746" y="1976606"/>
            <a:ext cx="3026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Current or voltage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1" name="文字方塊 10"/>
          <p:cNvSpPr txBox="1"/>
          <p:nvPr/>
        </p:nvSpPr>
        <p:spPr>
          <a:xfrm>
            <a:off x="2772746" y="2503196"/>
            <a:ext cx="302653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Current or voltage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cxnSp>
        <p:nvCxnSpPr>
          <p:cNvPr id="13" name="直線單箭頭接點 12"/>
          <p:cNvCxnSpPr>
            <a:endCxn id="10" idx="1"/>
          </p:cNvCxnSpPr>
          <p:nvPr/>
        </p:nvCxnSpPr>
        <p:spPr>
          <a:xfrm flipV="1">
            <a:off x="2230314" y="2207439"/>
            <a:ext cx="542432" cy="36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直線單箭頭接點 13"/>
          <p:cNvCxnSpPr/>
          <p:nvPr/>
        </p:nvCxnSpPr>
        <p:spPr>
          <a:xfrm flipV="1">
            <a:off x="2230314" y="2732597"/>
            <a:ext cx="542432" cy="3630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715984" y="3329019"/>
            <a:ext cx="788831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/>
              <a:t>In general, network function can have four meaning</a:t>
            </a:r>
            <a:endParaRPr lang="zh-TW" altLang="en-US" sz="28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2805160" y="4329557"/>
            <a:ext cx="191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Voltage Gain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7" name="文字方塊 16"/>
          <p:cNvSpPr txBox="1"/>
          <p:nvPr/>
        </p:nvSpPr>
        <p:spPr>
          <a:xfrm>
            <a:off x="2791385" y="5706098"/>
            <a:ext cx="191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Current Gain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6498856" y="4329536"/>
            <a:ext cx="191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“Impedance”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19" name="文字方塊 18"/>
          <p:cNvSpPr txBox="1"/>
          <p:nvPr/>
        </p:nvSpPr>
        <p:spPr>
          <a:xfrm>
            <a:off x="6475054" y="5795261"/>
            <a:ext cx="191161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70C0"/>
                </a:solidFill>
              </a:rPr>
              <a:t>“Admittance”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24782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  <p:bldP spid="15" grpId="0"/>
      <p:bldP spid="16" grpId="0"/>
      <p:bldP spid="17" grpId="0"/>
      <p:bldP spid="18" grpId="0"/>
      <p:bldP spid="19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10.5</a:t>
            </a:r>
            <a:endParaRPr lang="zh-TW" altLang="en-US" dirty="0"/>
          </a:p>
        </p:txBody>
      </p:sp>
      <p:pic>
        <p:nvPicPr>
          <p:cNvPr id="4" name="圖片 7" descr="10-06.gif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38" y="1650354"/>
            <a:ext cx="2800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9550213"/>
              </p:ext>
            </p:extLst>
          </p:nvPr>
        </p:nvGraphicFramePr>
        <p:xfrm>
          <a:off x="911038" y="3951787"/>
          <a:ext cx="12080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79" name="方程式" r:id="rId5" imgW="711000" imgH="482400" progId="Equation.3">
                  <p:embed/>
                </p:oleObj>
              </mc:Choice>
              <mc:Fallback>
                <p:oleObj name="方程式" r:id="rId5" imgW="711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38" y="3951787"/>
                        <a:ext cx="12080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995415" y="1748351"/>
            <a:ext cx="2932791" cy="1791705"/>
          </a:xfrm>
          <a:prstGeom prst="rect">
            <a:avLst/>
          </a:prstGeom>
        </p:spPr>
      </p:pic>
      <p:graphicFrame>
        <p:nvGraphicFramePr>
          <p:cNvPr id="1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0551440"/>
              </p:ext>
            </p:extLst>
          </p:nvPr>
        </p:nvGraphicFramePr>
        <p:xfrm>
          <a:off x="4816028" y="2298420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0" name="方程式" r:id="rId8" imgW="177480" imgH="253800" progId="Equation.3">
                  <p:embed/>
                </p:oleObj>
              </mc:Choice>
              <mc:Fallback>
                <p:oleObj name="方程式" r:id="rId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028" y="2298420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88582156"/>
              </p:ext>
            </p:extLst>
          </p:nvPr>
        </p:nvGraphicFramePr>
        <p:xfrm>
          <a:off x="5931057" y="1541341"/>
          <a:ext cx="2762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1" name="方程式" r:id="rId10" imgW="190440" imgH="253800" progId="Equation.3">
                  <p:embed/>
                </p:oleObj>
              </mc:Choice>
              <mc:Fallback>
                <p:oleObj name="方程式" r:id="rId10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057" y="1541341"/>
                        <a:ext cx="2762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26006807"/>
              </p:ext>
            </p:extLst>
          </p:nvPr>
        </p:nvGraphicFramePr>
        <p:xfrm>
          <a:off x="6657814" y="1567694"/>
          <a:ext cx="2936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2" name="方程式" r:id="rId12" imgW="203040" imgH="253800" progId="Equation.3">
                  <p:embed/>
                </p:oleObj>
              </mc:Choice>
              <mc:Fallback>
                <p:oleObj name="方程式" r:id="rId12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814" y="1567694"/>
                        <a:ext cx="2936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83135797"/>
              </p:ext>
            </p:extLst>
          </p:nvPr>
        </p:nvGraphicFramePr>
        <p:xfrm>
          <a:off x="7701754" y="2533846"/>
          <a:ext cx="2936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3" name="方程式" r:id="rId14" imgW="203040" imgH="253800" progId="Equation.3">
                  <p:embed/>
                </p:oleObj>
              </mc:Choice>
              <mc:Fallback>
                <p:oleObj name="方程式" r:id="rId14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1754" y="2533846"/>
                        <a:ext cx="2936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293303"/>
              </p:ext>
            </p:extLst>
          </p:nvPr>
        </p:nvGraphicFramePr>
        <p:xfrm>
          <a:off x="7001403" y="212268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4" name="方程式" r:id="rId16" imgW="177480" imgH="253800" progId="Equation.3">
                  <p:embed/>
                </p:oleObj>
              </mc:Choice>
              <mc:Fallback>
                <p:oleObj name="方程式" r:id="rId16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1403" y="212268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467953"/>
              </p:ext>
            </p:extLst>
          </p:nvPr>
        </p:nvGraphicFramePr>
        <p:xfrm>
          <a:off x="5537679" y="216713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5" name="方程式" r:id="rId18" imgW="177480" imgH="253800" progId="Equation.3">
                  <p:embed/>
                </p:oleObj>
              </mc:Choice>
              <mc:Fallback>
                <p:oleObj name="方程式" r:id="rId18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679" y="216713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2864862"/>
              </p:ext>
            </p:extLst>
          </p:nvPr>
        </p:nvGraphicFramePr>
        <p:xfrm>
          <a:off x="2945301" y="3975133"/>
          <a:ext cx="2548919" cy="8244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6" name="方程式" r:id="rId20" imgW="1333440" imgH="431640" progId="Equation.3">
                  <p:embed/>
                </p:oleObj>
              </mc:Choice>
              <mc:Fallback>
                <p:oleObj name="方程式" r:id="rId20" imgW="133344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45301" y="3975133"/>
                        <a:ext cx="2548919" cy="82440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1084554"/>
              </p:ext>
            </p:extLst>
          </p:nvPr>
        </p:nvGraphicFramePr>
        <p:xfrm>
          <a:off x="6951502" y="2565096"/>
          <a:ext cx="349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7" name="方程式" r:id="rId22" imgW="241200" imgH="393480" progId="Equation.3">
                  <p:embed/>
                </p:oleObj>
              </mc:Choice>
              <mc:Fallback>
                <p:oleObj name="方程式" r:id="rId22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502" y="2565096"/>
                        <a:ext cx="349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8860821"/>
              </p:ext>
            </p:extLst>
          </p:nvPr>
        </p:nvGraphicFramePr>
        <p:xfrm>
          <a:off x="6691046" y="2186976"/>
          <a:ext cx="2206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8" name="方程式" r:id="rId24" imgW="152280" imgH="164880" progId="Equation.3">
                  <p:embed/>
                </p:oleObj>
              </mc:Choice>
              <mc:Fallback>
                <p:oleObj name="方程式" r:id="rId24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046" y="2186976"/>
                        <a:ext cx="22066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5859339"/>
              </p:ext>
            </p:extLst>
          </p:nvPr>
        </p:nvGraphicFramePr>
        <p:xfrm>
          <a:off x="5913770" y="2164124"/>
          <a:ext cx="2936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89" name="方程式" r:id="rId26" imgW="203040" imgH="177480" progId="Equation.3">
                  <p:embed/>
                </p:oleObj>
              </mc:Choice>
              <mc:Fallback>
                <p:oleObj name="方程式" r:id="rId26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770" y="2164124"/>
                        <a:ext cx="2936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2134204"/>
              </p:ext>
            </p:extLst>
          </p:nvPr>
        </p:nvGraphicFramePr>
        <p:xfrm>
          <a:off x="911038" y="5114337"/>
          <a:ext cx="5119687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190" name="方程式" r:id="rId28" imgW="2679480" imgH="609480" progId="Equation.3">
                  <p:embed/>
                </p:oleObj>
              </mc:Choice>
              <mc:Fallback>
                <p:oleObj name="方程式" r:id="rId28" imgW="2679480" imgH="609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1038" y="5114337"/>
                        <a:ext cx="5119687" cy="1162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4763547" y="2291918"/>
            <a:ext cx="309656" cy="373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494900" y="2160082"/>
            <a:ext cx="309656" cy="373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6207282" y="4799536"/>
            <a:ext cx="230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Polynomial of s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6207282" y="6009406"/>
            <a:ext cx="230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Polynomial of s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cxnSp>
        <p:nvCxnSpPr>
          <p:cNvPr id="28" name="直線單箭頭接點 27"/>
          <p:cNvCxnSpPr>
            <a:endCxn id="25" idx="1"/>
          </p:cNvCxnSpPr>
          <p:nvPr/>
        </p:nvCxnSpPr>
        <p:spPr>
          <a:xfrm flipV="1">
            <a:off x="5325035" y="5030369"/>
            <a:ext cx="882247" cy="35722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26" idx="1"/>
          </p:cNvCxnSpPr>
          <p:nvPr/>
        </p:nvCxnSpPr>
        <p:spPr>
          <a:xfrm>
            <a:off x="5325035" y="6009406"/>
            <a:ext cx="882247" cy="2308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6727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10.5</a:t>
            </a:r>
            <a:endParaRPr lang="zh-TW" altLang="en-US" dirty="0"/>
          </a:p>
        </p:txBody>
      </p:sp>
      <p:pic>
        <p:nvPicPr>
          <p:cNvPr id="4" name="圖片 7" descr="10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38" y="1650354"/>
            <a:ext cx="2800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2132066"/>
              </p:ext>
            </p:extLst>
          </p:nvPr>
        </p:nvGraphicFramePr>
        <p:xfrm>
          <a:off x="1537840" y="3953202"/>
          <a:ext cx="12509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3" name="方程式" r:id="rId4" imgW="736560" imgH="482400" progId="Equation.3">
                  <p:embed/>
                </p:oleObj>
              </mc:Choice>
              <mc:Fallback>
                <p:oleObj name="方程式" r:id="rId4" imgW="736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37840" y="3953202"/>
                        <a:ext cx="12509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95415" y="1748351"/>
            <a:ext cx="2932791" cy="1791705"/>
          </a:xfrm>
          <a:prstGeom prst="rect">
            <a:avLst/>
          </a:prstGeom>
        </p:spPr>
      </p:pic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4816028" y="2298420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4" name="方程式" r:id="rId7" imgW="177480" imgH="253800" progId="Equation.3">
                  <p:embed/>
                </p:oleObj>
              </mc:Choice>
              <mc:Fallback>
                <p:oleObj name="方程式" r:id="rId7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028" y="2298420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931057" y="1541341"/>
          <a:ext cx="2762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5" name="方程式" r:id="rId9" imgW="190440" imgH="253800" progId="Equation.3">
                  <p:embed/>
                </p:oleObj>
              </mc:Choice>
              <mc:Fallback>
                <p:oleObj name="方程式" r:id="rId9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057" y="1541341"/>
                        <a:ext cx="2762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657814" y="1567694"/>
          <a:ext cx="2936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6" name="方程式" r:id="rId11" imgW="203040" imgH="253800" progId="Equation.3">
                  <p:embed/>
                </p:oleObj>
              </mc:Choice>
              <mc:Fallback>
                <p:oleObj name="方程式" r:id="rId11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814" y="1567694"/>
                        <a:ext cx="2936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7701754" y="2533846"/>
          <a:ext cx="2936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7" name="方程式" r:id="rId13" imgW="203040" imgH="253800" progId="Equation.3">
                  <p:embed/>
                </p:oleObj>
              </mc:Choice>
              <mc:Fallback>
                <p:oleObj name="方程式" r:id="rId13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1754" y="2533846"/>
                        <a:ext cx="2936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7001403" y="212268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8" name="方程式" r:id="rId15" imgW="177480" imgH="253800" progId="Equation.3">
                  <p:embed/>
                </p:oleObj>
              </mc:Choice>
              <mc:Fallback>
                <p:oleObj name="方程式" r:id="rId15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1403" y="212268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7"/>
          <p:cNvGraphicFramePr>
            <a:graphicFrameLocks noChangeAspect="1"/>
          </p:cNvGraphicFramePr>
          <p:nvPr/>
        </p:nvGraphicFramePr>
        <p:xfrm>
          <a:off x="5537679" y="216713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89" name="方程式" r:id="rId17" imgW="177480" imgH="253800" progId="Equation.3">
                  <p:embed/>
                </p:oleObj>
              </mc:Choice>
              <mc:Fallback>
                <p:oleObj name="方程式" r:id="rId17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679" y="216713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0732330"/>
              </p:ext>
            </p:extLst>
          </p:nvPr>
        </p:nvGraphicFramePr>
        <p:xfrm>
          <a:off x="2882452" y="3957170"/>
          <a:ext cx="1747838" cy="1114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0" name="方程式" r:id="rId19" imgW="914400" imgH="583920" progId="Equation.3">
                  <p:embed/>
                </p:oleObj>
              </mc:Choice>
              <mc:Fallback>
                <p:oleObj name="方程式" r:id="rId19" imgW="914400" imgH="5839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452" y="3957170"/>
                        <a:ext cx="1747838" cy="1114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/>
        </p:nvGraphicFramePr>
        <p:xfrm>
          <a:off x="6951502" y="2565096"/>
          <a:ext cx="349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1" name="方程式" r:id="rId21" imgW="241200" imgH="393480" progId="Equation.3">
                  <p:embed/>
                </p:oleObj>
              </mc:Choice>
              <mc:Fallback>
                <p:oleObj name="方程式" r:id="rId21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502" y="2565096"/>
                        <a:ext cx="349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/>
        </p:nvGraphicFramePr>
        <p:xfrm>
          <a:off x="6691046" y="2186976"/>
          <a:ext cx="2206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2" name="方程式" r:id="rId23" imgW="152280" imgH="164880" progId="Equation.3">
                  <p:embed/>
                </p:oleObj>
              </mc:Choice>
              <mc:Fallback>
                <p:oleObj name="方程式" r:id="rId23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046" y="2186976"/>
                        <a:ext cx="22066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/>
        </p:nvGraphicFramePr>
        <p:xfrm>
          <a:off x="5913770" y="2164124"/>
          <a:ext cx="2936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3" name="方程式" r:id="rId25" imgW="203040" imgH="177480" progId="Equation.3">
                  <p:embed/>
                </p:oleObj>
              </mc:Choice>
              <mc:Fallback>
                <p:oleObj name="方程式" r:id="rId25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770" y="2164124"/>
                        <a:ext cx="2936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矩形 22"/>
          <p:cNvSpPr/>
          <p:nvPr/>
        </p:nvSpPr>
        <p:spPr>
          <a:xfrm>
            <a:off x="4763547" y="2291918"/>
            <a:ext cx="309656" cy="373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5885594" y="1550782"/>
            <a:ext cx="309656" cy="37321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文字方塊 24"/>
          <p:cNvSpPr txBox="1"/>
          <p:nvPr/>
        </p:nvSpPr>
        <p:spPr>
          <a:xfrm>
            <a:off x="5406506" y="4880151"/>
            <a:ext cx="230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Polynomial of s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6" name="文字方塊 25"/>
          <p:cNvSpPr txBox="1"/>
          <p:nvPr/>
        </p:nvSpPr>
        <p:spPr>
          <a:xfrm>
            <a:off x="5968818" y="5954141"/>
            <a:ext cx="2308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Polynomial of s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cxnSp>
        <p:nvCxnSpPr>
          <p:cNvPr id="28" name="直線單箭頭接點 27"/>
          <p:cNvCxnSpPr>
            <a:endCxn id="25" idx="1"/>
          </p:cNvCxnSpPr>
          <p:nvPr/>
        </p:nvCxnSpPr>
        <p:spPr>
          <a:xfrm flipV="1">
            <a:off x="4524259" y="5110984"/>
            <a:ext cx="882247" cy="357221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單箭頭接點 30"/>
          <p:cNvCxnSpPr>
            <a:endCxn id="26" idx="1"/>
          </p:cNvCxnSpPr>
          <p:nvPr/>
        </p:nvCxnSpPr>
        <p:spPr>
          <a:xfrm>
            <a:off x="5086571" y="5954141"/>
            <a:ext cx="882247" cy="230833"/>
          </a:xfrm>
          <a:prstGeom prst="straightConnector1">
            <a:avLst/>
          </a:prstGeom>
          <a:ln w="381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4827175"/>
              </p:ext>
            </p:extLst>
          </p:nvPr>
        </p:nvGraphicFramePr>
        <p:xfrm>
          <a:off x="2882452" y="5210893"/>
          <a:ext cx="2112963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94" name="方程式" r:id="rId27" imgW="1104840" imgH="419040" progId="Equation.3">
                  <p:embed/>
                </p:oleObj>
              </mc:Choice>
              <mc:Fallback>
                <p:oleObj name="方程式" r:id="rId27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2452" y="5210893"/>
                        <a:ext cx="2112963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56954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4" grpId="0" animBg="1"/>
      <p:bldP spid="25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Outline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Chapter </a:t>
            </a:r>
            <a:r>
              <a:rPr lang="en-US" altLang="zh-TW" dirty="0" smtClean="0"/>
              <a:t>10 (Out of the scope)</a:t>
            </a:r>
          </a:p>
          <a:p>
            <a:pPr lvl="1"/>
            <a:r>
              <a:rPr lang="en-US" altLang="zh-TW" sz="2800" dirty="0" smtClean="0"/>
              <a:t>Frequency (chapter 6) → Complex Frequency (s-domain)</a:t>
            </a:r>
          </a:p>
          <a:p>
            <a:pPr lvl="1"/>
            <a:r>
              <a:rPr lang="en-US" altLang="zh-TW" sz="2800" dirty="0"/>
              <a:t>Impedance (chapter 6) → </a:t>
            </a:r>
            <a:r>
              <a:rPr lang="en-US" altLang="zh-TW" sz="2800" dirty="0" smtClean="0"/>
              <a:t>Generalized Impedance</a:t>
            </a:r>
          </a:p>
          <a:p>
            <a:pPr lvl="1"/>
            <a:r>
              <a:rPr lang="en-US" altLang="zh-TW" sz="2800" dirty="0"/>
              <a:t>Network </a:t>
            </a:r>
            <a:r>
              <a:rPr lang="en-US" altLang="zh-TW" sz="2800" dirty="0" smtClean="0"/>
              <a:t>function</a:t>
            </a:r>
            <a:endParaRPr lang="en-US" altLang="zh-TW" sz="2800" dirty="0"/>
          </a:p>
        </p:txBody>
      </p:sp>
    </p:spTree>
    <p:extLst>
      <p:ext uri="{BB962C8B-B14F-4D97-AF65-F5344CB8AC3E}">
        <p14:creationId xmlns:p14="http://schemas.microsoft.com/office/powerpoint/2010/main" val="2097881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Network Function / Transfer Function</a:t>
            </a:r>
            <a:endParaRPr lang="zh-TW" altLang="en-US" dirty="0"/>
          </a:p>
        </p:txBody>
      </p:sp>
      <p:graphicFrame>
        <p:nvGraphicFramePr>
          <p:cNvPr id="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8933654"/>
              </p:ext>
            </p:extLst>
          </p:nvPr>
        </p:nvGraphicFramePr>
        <p:xfrm>
          <a:off x="530088" y="1973774"/>
          <a:ext cx="180022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2" name="方程式" r:id="rId3" imgW="698400" imgH="215640" progId="Equation.3">
                  <p:embed/>
                </p:oleObj>
              </mc:Choice>
              <mc:Fallback>
                <p:oleObj name="方程式" r:id="rId3" imgW="6984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88" y="1973774"/>
                        <a:ext cx="180022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5" name="圖片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81275" y="2851752"/>
            <a:ext cx="6562725" cy="3800475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0934438"/>
              </p:ext>
            </p:extLst>
          </p:nvPr>
        </p:nvGraphicFramePr>
        <p:xfrm>
          <a:off x="2570932" y="1925035"/>
          <a:ext cx="24542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3" name="方程式" r:id="rId6" imgW="952200" imgH="215640" progId="Equation.3">
                  <p:embed/>
                </p:oleObj>
              </mc:Choice>
              <mc:Fallback>
                <p:oleObj name="方程式" r:id="rId6" imgW="9522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0932" y="1925035"/>
                        <a:ext cx="24542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977980"/>
              </p:ext>
            </p:extLst>
          </p:nvPr>
        </p:nvGraphicFramePr>
        <p:xfrm>
          <a:off x="5265826" y="1923935"/>
          <a:ext cx="3698875" cy="555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4" name="方程式" r:id="rId8" imgW="1434960" imgH="215640" progId="Equation.3">
                  <p:embed/>
                </p:oleObj>
              </mc:Choice>
              <mc:Fallback>
                <p:oleObj name="方程式" r:id="rId8" imgW="1434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5826" y="1923935"/>
                        <a:ext cx="3698875" cy="555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18608" y="3041558"/>
            <a:ext cx="25423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|H(s)| is complex frequency dependent</a:t>
            </a:r>
            <a:endParaRPr lang="zh-TW" altLang="en-US" sz="2400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5881209"/>
              </p:ext>
            </p:extLst>
          </p:nvPr>
        </p:nvGraphicFramePr>
        <p:xfrm>
          <a:off x="3815256" y="3641723"/>
          <a:ext cx="1514967" cy="4128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5" name="方程式" r:id="rId10" imgW="698400" imgH="190440" progId="Equation.3">
                  <p:embed/>
                </p:oleObj>
              </mc:Choice>
              <mc:Fallback>
                <p:oleObj name="方程式" r:id="rId10" imgW="698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5256" y="3641723"/>
                        <a:ext cx="1514967" cy="41280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430349" y="5215521"/>
            <a:ext cx="21626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Output will be very large when</a:t>
            </a:r>
            <a:endParaRPr lang="zh-TW" altLang="en-US" sz="2400" dirty="0"/>
          </a:p>
        </p:txBody>
      </p:sp>
      <p:graphicFrame>
        <p:nvGraphicFramePr>
          <p:cNvPr id="14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8296381"/>
              </p:ext>
            </p:extLst>
          </p:nvPr>
        </p:nvGraphicFramePr>
        <p:xfrm>
          <a:off x="5330223" y="2901359"/>
          <a:ext cx="1130300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6" name="方程式" r:id="rId12" imgW="520560" imgH="203040" progId="Equation.3">
                  <p:embed/>
                </p:oleObj>
              </mc:Choice>
              <mc:Fallback>
                <p:oleObj name="方程式" r:id="rId12" imgW="5205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0223" y="2901359"/>
                        <a:ext cx="1130300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0148666"/>
              </p:ext>
            </p:extLst>
          </p:nvPr>
        </p:nvGraphicFramePr>
        <p:xfrm>
          <a:off x="530088" y="6001182"/>
          <a:ext cx="3160712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7" name="方程式" r:id="rId14" imgW="1422360" imgH="228600" progId="Equation.3">
                  <p:embed/>
                </p:oleObj>
              </mc:Choice>
              <mc:Fallback>
                <p:oleObj name="方程式" r:id="rId14" imgW="14223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0088" y="6001182"/>
                        <a:ext cx="3160712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8202980"/>
              </p:ext>
            </p:extLst>
          </p:nvPr>
        </p:nvGraphicFramePr>
        <p:xfrm>
          <a:off x="6095076" y="4783521"/>
          <a:ext cx="2520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8" name="方程式" r:id="rId16" imgW="1180800" imgH="203040" progId="Equation.3">
                  <p:embed/>
                </p:oleObj>
              </mc:Choice>
              <mc:Fallback>
                <p:oleObj name="方程式" r:id="rId16" imgW="118080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5076" y="4783521"/>
                        <a:ext cx="2520000" cy="43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1986365"/>
              </p:ext>
            </p:extLst>
          </p:nvPr>
        </p:nvGraphicFramePr>
        <p:xfrm>
          <a:off x="6112708" y="4348662"/>
          <a:ext cx="254753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99" name="方程式" r:id="rId18" imgW="1193760" imgH="203040" progId="Equation.3">
                  <p:embed/>
                </p:oleObj>
              </mc:Choice>
              <mc:Fallback>
                <p:oleObj name="方程式" r:id="rId18" imgW="119376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12708" y="4348662"/>
                        <a:ext cx="2547530" cy="432000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直線單箭頭接點 18"/>
          <p:cNvCxnSpPr/>
          <p:nvPr/>
        </p:nvCxnSpPr>
        <p:spPr>
          <a:xfrm flipV="1">
            <a:off x="6306207" y="5215521"/>
            <a:ext cx="154316" cy="1137982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6095076" y="4345803"/>
            <a:ext cx="2465423" cy="86971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91568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3" grpId="0"/>
      <p:bldP spid="20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10.5 – </a:t>
            </a:r>
            <a:br>
              <a:rPr lang="en-US" altLang="zh-TW" dirty="0" smtClean="0"/>
            </a:br>
            <a:r>
              <a:rPr lang="en-US" altLang="zh-TW" dirty="0" smtClean="0"/>
              <a:t>Check your results by DC Gain</a:t>
            </a:r>
            <a:endParaRPr lang="zh-TW" altLang="en-US" dirty="0"/>
          </a:p>
        </p:txBody>
      </p:sp>
      <p:pic>
        <p:nvPicPr>
          <p:cNvPr id="4" name="圖片 7" descr="10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38" y="1650354"/>
            <a:ext cx="2800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415" y="1748351"/>
            <a:ext cx="2932791" cy="1791705"/>
          </a:xfrm>
          <a:prstGeom prst="rect">
            <a:avLst/>
          </a:prstGeom>
        </p:spPr>
      </p:pic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4816028" y="2298420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68" name="方程式" r:id="rId5" imgW="177480" imgH="253800" progId="Equation.3">
                  <p:embed/>
                </p:oleObj>
              </mc:Choice>
              <mc:Fallback>
                <p:oleObj name="方程式" r:id="rId5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028" y="2298420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931057" y="1541341"/>
          <a:ext cx="2762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69" name="方程式" r:id="rId7" imgW="190440" imgH="253800" progId="Equation.3">
                  <p:embed/>
                </p:oleObj>
              </mc:Choice>
              <mc:Fallback>
                <p:oleObj name="方程式" r:id="rId7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057" y="1541341"/>
                        <a:ext cx="2762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657814" y="1567694"/>
          <a:ext cx="2936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0" name="方程式" r:id="rId9" imgW="203040" imgH="253800" progId="Equation.3">
                  <p:embed/>
                </p:oleObj>
              </mc:Choice>
              <mc:Fallback>
                <p:oleObj name="方程式" r:id="rId9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814" y="1567694"/>
                        <a:ext cx="2936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7701754" y="2533846"/>
          <a:ext cx="2936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1" name="方程式" r:id="rId11" imgW="203040" imgH="253800" progId="Equation.3">
                  <p:embed/>
                </p:oleObj>
              </mc:Choice>
              <mc:Fallback>
                <p:oleObj name="方程式" r:id="rId11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1754" y="2533846"/>
                        <a:ext cx="2936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7001403" y="212268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2" name="方程式" r:id="rId13" imgW="177480" imgH="253800" progId="Equation.3">
                  <p:embed/>
                </p:oleObj>
              </mc:Choice>
              <mc:Fallback>
                <p:oleObj name="方程式" r:id="rId13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1403" y="212268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537679" y="216713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3" name="方程式" r:id="rId15" imgW="177480" imgH="253800" progId="Equation.3">
                  <p:embed/>
                </p:oleObj>
              </mc:Choice>
              <mc:Fallback>
                <p:oleObj name="方程式" r:id="rId15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679" y="216713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951502" y="2565096"/>
          <a:ext cx="349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4" name="方程式" r:id="rId17" imgW="241200" imgH="393480" progId="Equation.3">
                  <p:embed/>
                </p:oleObj>
              </mc:Choice>
              <mc:Fallback>
                <p:oleObj name="方程式" r:id="rId17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502" y="2565096"/>
                        <a:ext cx="349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691046" y="2186976"/>
          <a:ext cx="2206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5" name="方程式" r:id="rId19" imgW="152280" imgH="164880" progId="Equation.3">
                  <p:embed/>
                </p:oleObj>
              </mc:Choice>
              <mc:Fallback>
                <p:oleObj name="方程式" r:id="rId19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046" y="2186976"/>
                        <a:ext cx="22066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913770" y="2164124"/>
          <a:ext cx="2936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6" name="方程式" r:id="rId21" imgW="203040" imgH="177480" progId="Equation.3">
                  <p:embed/>
                </p:oleObj>
              </mc:Choice>
              <mc:Fallback>
                <p:oleObj name="方程式" r:id="rId21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770" y="2164124"/>
                        <a:ext cx="2936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814236"/>
              </p:ext>
            </p:extLst>
          </p:nvPr>
        </p:nvGraphicFramePr>
        <p:xfrm>
          <a:off x="2071092" y="4203641"/>
          <a:ext cx="21097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7" name="方程式" r:id="rId23" imgW="1104840" imgH="393480" progId="Equation.3">
                  <p:embed/>
                </p:oleObj>
              </mc:Choice>
              <mc:Fallback>
                <p:oleObj name="方程式" r:id="rId23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1092" y="4203641"/>
                        <a:ext cx="21097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8693568"/>
              </p:ext>
            </p:extLst>
          </p:nvPr>
        </p:nvGraphicFramePr>
        <p:xfrm>
          <a:off x="2067917" y="5242511"/>
          <a:ext cx="211296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8" name="方程式" r:id="rId25" imgW="1104840" imgH="419040" progId="Equation.3">
                  <p:embed/>
                </p:oleObj>
              </mc:Choice>
              <mc:Fallback>
                <p:oleObj name="方程式" r:id="rId25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67917" y="5242511"/>
                        <a:ext cx="211296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8591396"/>
              </p:ext>
            </p:extLst>
          </p:nvPr>
        </p:nvGraphicFramePr>
        <p:xfrm>
          <a:off x="5142417" y="4434467"/>
          <a:ext cx="1165225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79" name="方程式" r:id="rId27" imgW="609480" imgH="215640" progId="Equation.3">
                  <p:embed/>
                </p:oleObj>
              </mc:Choice>
              <mc:Fallback>
                <p:oleObj name="方程式" r:id="rId27" imgW="609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42417" y="4434467"/>
                        <a:ext cx="1165225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44082088"/>
              </p:ext>
            </p:extLst>
          </p:nvPr>
        </p:nvGraphicFramePr>
        <p:xfrm>
          <a:off x="5127469" y="5498255"/>
          <a:ext cx="1190625" cy="411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80" name="方程式" r:id="rId29" imgW="622080" imgH="215640" progId="Equation.3">
                  <p:embed/>
                </p:oleObj>
              </mc:Choice>
              <mc:Fallback>
                <p:oleObj name="方程式" r:id="rId29" imgW="6220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27469" y="5498255"/>
                        <a:ext cx="1190625" cy="4111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5981388"/>
              </p:ext>
            </p:extLst>
          </p:nvPr>
        </p:nvGraphicFramePr>
        <p:xfrm>
          <a:off x="802902" y="4180854"/>
          <a:ext cx="12080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81" name="方程式" r:id="rId31" imgW="711000" imgH="482400" progId="Equation.3">
                  <p:embed/>
                </p:oleObj>
              </mc:Choice>
              <mc:Fallback>
                <p:oleObj name="方程式" r:id="rId31" imgW="711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2902" y="4180854"/>
                        <a:ext cx="12080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675416"/>
              </p:ext>
            </p:extLst>
          </p:nvPr>
        </p:nvGraphicFramePr>
        <p:xfrm>
          <a:off x="760040" y="5244644"/>
          <a:ext cx="12509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582" name="方程式" r:id="rId33" imgW="736560" imgH="482400" progId="Equation.3">
                  <p:embed/>
                </p:oleObj>
              </mc:Choice>
              <mc:Fallback>
                <p:oleObj name="方程式" r:id="rId33" imgW="736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0040" y="5244644"/>
                        <a:ext cx="12509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文字方塊 22"/>
          <p:cNvSpPr txBox="1"/>
          <p:nvPr/>
        </p:nvSpPr>
        <p:spPr>
          <a:xfrm>
            <a:off x="4782648" y="3767431"/>
            <a:ext cx="11395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For DC</a:t>
            </a:r>
            <a:endParaRPr lang="zh-TW" altLang="en-US" sz="2400" b="1" i="1" u="sng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801377" y="4180854"/>
            <a:ext cx="166944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Capacitor = open circuit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6801377" y="5288337"/>
            <a:ext cx="19348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Inductor = short circuit</a:t>
            </a:r>
            <a:endParaRPr lang="zh-TW" altLang="en-US" sz="2400" dirty="0"/>
          </a:p>
        </p:txBody>
      </p:sp>
      <p:sp>
        <p:nvSpPr>
          <p:cNvPr id="26" name="向右箭號 25"/>
          <p:cNvSpPr/>
          <p:nvPr/>
        </p:nvSpPr>
        <p:spPr>
          <a:xfrm>
            <a:off x="4461641" y="4434467"/>
            <a:ext cx="533774" cy="411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右箭號 26"/>
          <p:cNvSpPr/>
          <p:nvPr/>
        </p:nvSpPr>
        <p:spPr>
          <a:xfrm>
            <a:off x="4461641" y="5498256"/>
            <a:ext cx="533774" cy="41116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23895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6" grpId="0" animBg="1"/>
      <p:bldP spid="2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</a:t>
            </a:r>
            <a:r>
              <a:rPr lang="en-US" altLang="zh-TW" dirty="0" smtClean="0"/>
              <a:t>10.5 – </a:t>
            </a:r>
            <a:br>
              <a:rPr lang="en-US" altLang="zh-TW" dirty="0" smtClean="0"/>
            </a:br>
            <a:r>
              <a:rPr lang="en-US" altLang="zh-TW" dirty="0" smtClean="0"/>
              <a:t>Check your results by Units</a:t>
            </a:r>
            <a:endParaRPr lang="zh-TW" altLang="en-US" dirty="0"/>
          </a:p>
        </p:txBody>
      </p:sp>
      <p:pic>
        <p:nvPicPr>
          <p:cNvPr id="4" name="圖片 7" descr="10-06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62738" y="1650354"/>
            <a:ext cx="2800350" cy="173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95415" y="1748351"/>
            <a:ext cx="2932791" cy="1791705"/>
          </a:xfrm>
          <a:prstGeom prst="rect">
            <a:avLst/>
          </a:prstGeom>
        </p:spPr>
      </p:pic>
      <p:graphicFrame>
        <p:nvGraphicFramePr>
          <p:cNvPr id="6" name="Object 7"/>
          <p:cNvGraphicFramePr>
            <a:graphicFrameLocks noChangeAspect="1"/>
          </p:cNvGraphicFramePr>
          <p:nvPr/>
        </p:nvGraphicFramePr>
        <p:xfrm>
          <a:off x="4816028" y="2298420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49" name="方程式" r:id="rId5" imgW="177480" imgH="253800" progId="Equation.3">
                  <p:embed/>
                </p:oleObj>
              </mc:Choice>
              <mc:Fallback>
                <p:oleObj name="方程式" r:id="rId5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6028" y="2298420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7"/>
          <p:cNvGraphicFramePr>
            <a:graphicFrameLocks noChangeAspect="1"/>
          </p:cNvGraphicFramePr>
          <p:nvPr/>
        </p:nvGraphicFramePr>
        <p:xfrm>
          <a:off x="5931057" y="1541341"/>
          <a:ext cx="27622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0" name="方程式" r:id="rId7" imgW="190440" imgH="253800" progId="Equation.3">
                  <p:embed/>
                </p:oleObj>
              </mc:Choice>
              <mc:Fallback>
                <p:oleObj name="方程式" r:id="rId7" imgW="1904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1057" y="1541341"/>
                        <a:ext cx="27622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/>
        </p:nvGraphicFramePr>
        <p:xfrm>
          <a:off x="6657814" y="1567694"/>
          <a:ext cx="293688" cy="366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1" name="方程式" r:id="rId9" imgW="203040" imgH="253800" progId="Equation.3">
                  <p:embed/>
                </p:oleObj>
              </mc:Choice>
              <mc:Fallback>
                <p:oleObj name="方程式" r:id="rId9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57814" y="1567694"/>
                        <a:ext cx="293688" cy="3667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7"/>
          <p:cNvGraphicFramePr>
            <a:graphicFrameLocks noChangeAspect="1"/>
          </p:cNvGraphicFramePr>
          <p:nvPr/>
        </p:nvGraphicFramePr>
        <p:xfrm>
          <a:off x="7701754" y="2533846"/>
          <a:ext cx="293688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2" name="方程式" r:id="rId11" imgW="203040" imgH="253800" progId="Equation.3">
                  <p:embed/>
                </p:oleObj>
              </mc:Choice>
              <mc:Fallback>
                <p:oleObj name="方程式" r:id="rId11" imgW="20304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01754" y="2533846"/>
                        <a:ext cx="293688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7"/>
          <p:cNvGraphicFramePr>
            <a:graphicFrameLocks noChangeAspect="1"/>
          </p:cNvGraphicFramePr>
          <p:nvPr/>
        </p:nvGraphicFramePr>
        <p:xfrm>
          <a:off x="7001403" y="212268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3" name="方程式" r:id="rId13" imgW="177480" imgH="253800" progId="Equation.3">
                  <p:embed/>
                </p:oleObj>
              </mc:Choice>
              <mc:Fallback>
                <p:oleObj name="方程式" r:id="rId13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1403" y="212268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/>
        </p:nvGraphicFramePr>
        <p:xfrm>
          <a:off x="5537679" y="2167133"/>
          <a:ext cx="257175" cy="366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4" name="方程式" r:id="rId15" imgW="177480" imgH="253800" progId="Equation.3">
                  <p:embed/>
                </p:oleObj>
              </mc:Choice>
              <mc:Fallback>
                <p:oleObj name="方程式" r:id="rId15" imgW="17748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37679" y="2167133"/>
                        <a:ext cx="257175" cy="366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/>
        </p:nvGraphicFramePr>
        <p:xfrm>
          <a:off x="6951502" y="2565096"/>
          <a:ext cx="3492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5" name="方程式" r:id="rId17" imgW="241200" imgH="393480" progId="Equation.3">
                  <p:embed/>
                </p:oleObj>
              </mc:Choice>
              <mc:Fallback>
                <p:oleObj name="方程式" r:id="rId17" imgW="2412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1502" y="2565096"/>
                        <a:ext cx="349250" cy="568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7"/>
          <p:cNvGraphicFramePr>
            <a:graphicFrameLocks noChangeAspect="1"/>
          </p:cNvGraphicFramePr>
          <p:nvPr/>
        </p:nvGraphicFramePr>
        <p:xfrm>
          <a:off x="6691046" y="2186976"/>
          <a:ext cx="220663" cy="238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6" name="方程式" r:id="rId19" imgW="152280" imgH="164880" progId="Equation.3">
                  <p:embed/>
                </p:oleObj>
              </mc:Choice>
              <mc:Fallback>
                <p:oleObj name="方程式" r:id="rId19" imgW="1522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1046" y="2186976"/>
                        <a:ext cx="220663" cy="238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7"/>
          <p:cNvGraphicFramePr>
            <a:graphicFrameLocks noChangeAspect="1"/>
          </p:cNvGraphicFramePr>
          <p:nvPr/>
        </p:nvGraphicFramePr>
        <p:xfrm>
          <a:off x="5913770" y="2164124"/>
          <a:ext cx="293688" cy="25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7" name="方程式" r:id="rId21" imgW="203040" imgH="177480" progId="Equation.3">
                  <p:embed/>
                </p:oleObj>
              </mc:Choice>
              <mc:Fallback>
                <p:oleObj name="方程式" r:id="rId21" imgW="20304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3770" y="2164124"/>
                        <a:ext cx="293688" cy="2555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542640"/>
              </p:ext>
            </p:extLst>
          </p:nvPr>
        </p:nvGraphicFramePr>
        <p:xfrm>
          <a:off x="1927784" y="5015621"/>
          <a:ext cx="21097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8" name="方程式" r:id="rId23" imgW="1104840" imgH="393480" progId="Equation.3">
                  <p:embed/>
                </p:oleObj>
              </mc:Choice>
              <mc:Fallback>
                <p:oleObj name="方程式" r:id="rId23" imgW="11048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784" y="5015621"/>
                        <a:ext cx="21097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2398564"/>
              </p:ext>
            </p:extLst>
          </p:nvPr>
        </p:nvGraphicFramePr>
        <p:xfrm>
          <a:off x="6473632" y="4997826"/>
          <a:ext cx="2112962" cy="798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59" name="方程式" r:id="rId25" imgW="1104840" imgH="419040" progId="Equation.3">
                  <p:embed/>
                </p:oleObj>
              </mc:Choice>
              <mc:Fallback>
                <p:oleObj name="方程式" r:id="rId25" imgW="110484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73632" y="4997826"/>
                        <a:ext cx="2112962" cy="798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617013"/>
              </p:ext>
            </p:extLst>
          </p:nvPr>
        </p:nvGraphicFramePr>
        <p:xfrm>
          <a:off x="659594" y="4992834"/>
          <a:ext cx="1208088" cy="820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0" name="方程式" r:id="rId27" imgW="711000" imgH="482400" progId="Equation.3">
                  <p:embed/>
                </p:oleObj>
              </mc:Choice>
              <mc:Fallback>
                <p:oleObj name="方程式" r:id="rId27" imgW="71100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9594" y="4992834"/>
                        <a:ext cx="1208088" cy="820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83351853"/>
              </p:ext>
            </p:extLst>
          </p:nvPr>
        </p:nvGraphicFramePr>
        <p:xfrm>
          <a:off x="5165755" y="4999959"/>
          <a:ext cx="1250950" cy="820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1" name="方程式" r:id="rId29" imgW="736560" imgH="482400" progId="Equation.3">
                  <p:embed/>
                </p:oleObj>
              </mc:Choice>
              <mc:Fallback>
                <p:oleObj name="方程式" r:id="rId29" imgW="7365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65755" y="4999959"/>
                        <a:ext cx="1250950" cy="8207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44634811"/>
              </p:ext>
            </p:extLst>
          </p:nvPr>
        </p:nvGraphicFramePr>
        <p:xfrm>
          <a:off x="1285874" y="3557797"/>
          <a:ext cx="1258887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2" name="方程式" r:id="rId31" imgW="660240" imgH="393480" progId="Equation.3">
                  <p:embed/>
                </p:oleObj>
              </mc:Choice>
              <mc:Fallback>
                <p:oleObj name="方程式" r:id="rId31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5874" y="3557797"/>
                        <a:ext cx="1258887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40229926"/>
              </p:ext>
            </p:extLst>
          </p:nvPr>
        </p:nvGraphicFramePr>
        <p:xfrm>
          <a:off x="3011541" y="3558382"/>
          <a:ext cx="1331912" cy="750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3" name="方程式" r:id="rId33" imgW="698400" imgH="393480" progId="Equation.3">
                  <p:embed/>
                </p:oleObj>
              </mc:Choice>
              <mc:Fallback>
                <p:oleObj name="方程式" r:id="rId33" imgW="698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11541" y="3558382"/>
                        <a:ext cx="1331912" cy="750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34826771"/>
              </p:ext>
            </p:extLst>
          </p:nvPr>
        </p:nvGraphicFramePr>
        <p:xfrm>
          <a:off x="4776841" y="3569495"/>
          <a:ext cx="1258887" cy="750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4" name="方程式" r:id="rId35" imgW="660240" imgH="393480" progId="Equation.3">
                  <p:embed/>
                </p:oleObj>
              </mc:Choice>
              <mc:Fallback>
                <p:oleObj name="方程式" r:id="rId35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76841" y="3569495"/>
                        <a:ext cx="1258887" cy="750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7468994"/>
              </p:ext>
            </p:extLst>
          </p:nvPr>
        </p:nvGraphicFramePr>
        <p:xfrm>
          <a:off x="6582000" y="3764111"/>
          <a:ext cx="484187" cy="339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5" name="方程式" r:id="rId37" imgW="253800" imgH="177480" progId="Equation.3">
                  <p:embed/>
                </p:oleObj>
              </mc:Choice>
              <mc:Fallback>
                <p:oleObj name="方程式" r:id="rId37" imgW="25380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82000" y="3764111"/>
                        <a:ext cx="484187" cy="339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3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6922984"/>
              </p:ext>
            </p:extLst>
          </p:nvPr>
        </p:nvGraphicFramePr>
        <p:xfrm>
          <a:off x="7056728" y="3540056"/>
          <a:ext cx="241300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6" name="方程式" r:id="rId39" imgW="126720" imgH="393480" progId="Equation.3">
                  <p:embed/>
                </p:oleObj>
              </mc:Choice>
              <mc:Fallback>
                <p:oleObj name="方程式" r:id="rId39" imgW="126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56728" y="3540056"/>
                        <a:ext cx="241300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79313645"/>
              </p:ext>
            </p:extLst>
          </p:nvPr>
        </p:nvGraphicFramePr>
        <p:xfrm>
          <a:off x="1091824" y="4601494"/>
          <a:ext cx="280988" cy="26768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7" name="方程式" r:id="rId41" imgW="164880" imgH="164880" progId="Equation.3">
                  <p:embed/>
                </p:oleObj>
              </mc:Choice>
              <mc:Fallback>
                <p:oleObj name="方程式" r:id="rId41" imgW="164880" imgH="164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91824" y="4601494"/>
                        <a:ext cx="280988" cy="26768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02030023"/>
              </p:ext>
            </p:extLst>
          </p:nvPr>
        </p:nvGraphicFramePr>
        <p:xfrm>
          <a:off x="1123144" y="5937227"/>
          <a:ext cx="2809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8" name="方程式" r:id="rId43" imgW="164880" imgH="177480" progId="Equation.3">
                  <p:embed/>
                </p:oleObj>
              </mc:Choice>
              <mc:Fallback>
                <p:oleObj name="方程式" r:id="rId43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23144" y="5937227"/>
                        <a:ext cx="2809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2395088"/>
              </p:ext>
            </p:extLst>
          </p:nvPr>
        </p:nvGraphicFramePr>
        <p:xfrm>
          <a:off x="3406649" y="4320382"/>
          <a:ext cx="584200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69" name="方程式" r:id="rId45" imgW="342720" imgH="393480" progId="Equation.3">
                  <p:embed/>
                </p:oleObj>
              </mc:Choice>
              <mc:Fallback>
                <p:oleObj name="方程式" r:id="rId45" imgW="34272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06649" y="4320382"/>
                        <a:ext cx="584200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7106247"/>
              </p:ext>
            </p:extLst>
          </p:nvPr>
        </p:nvGraphicFramePr>
        <p:xfrm>
          <a:off x="1787677" y="5937227"/>
          <a:ext cx="1730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0" name="方程式" r:id="rId47" imgW="1015920" imgH="469800" progId="Equation.3">
                  <p:embed/>
                </p:oleObj>
              </mc:Choice>
              <mc:Fallback>
                <p:oleObj name="方程式" r:id="rId47" imgW="101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87677" y="5937227"/>
                        <a:ext cx="1730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3340927"/>
              </p:ext>
            </p:extLst>
          </p:nvPr>
        </p:nvGraphicFramePr>
        <p:xfrm>
          <a:off x="3809024" y="5990065"/>
          <a:ext cx="8223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1" name="方程式" r:id="rId49" imgW="482400" imgH="393480" progId="Equation.3">
                  <p:embed/>
                </p:oleObj>
              </mc:Choice>
              <mc:Fallback>
                <p:oleObj name="方程式" r:id="rId49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9024" y="5990065"/>
                        <a:ext cx="8223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5" name="直線單箭頭接點 14"/>
          <p:cNvCxnSpPr>
            <a:endCxn id="35" idx="0"/>
          </p:cNvCxnSpPr>
          <p:nvPr/>
        </p:nvCxnSpPr>
        <p:spPr>
          <a:xfrm flipH="1">
            <a:off x="1263637" y="5766508"/>
            <a:ext cx="215733" cy="17071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單箭頭接點 38"/>
          <p:cNvCxnSpPr/>
          <p:nvPr/>
        </p:nvCxnSpPr>
        <p:spPr>
          <a:xfrm flipH="1" flipV="1">
            <a:off x="1297655" y="4877803"/>
            <a:ext cx="360286" cy="20455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直線單箭頭接點 40"/>
          <p:cNvCxnSpPr/>
          <p:nvPr/>
        </p:nvCxnSpPr>
        <p:spPr>
          <a:xfrm flipV="1">
            <a:off x="3077016" y="4672307"/>
            <a:ext cx="329633" cy="37508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單箭頭接點 42"/>
          <p:cNvCxnSpPr/>
          <p:nvPr/>
        </p:nvCxnSpPr>
        <p:spPr>
          <a:xfrm>
            <a:off x="2471725" y="5763621"/>
            <a:ext cx="1" cy="22644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直線單箭頭接點 45"/>
          <p:cNvCxnSpPr/>
          <p:nvPr/>
        </p:nvCxnSpPr>
        <p:spPr>
          <a:xfrm>
            <a:off x="3391018" y="5725717"/>
            <a:ext cx="510580" cy="2643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992814"/>
              </p:ext>
            </p:extLst>
          </p:nvPr>
        </p:nvGraphicFramePr>
        <p:xfrm>
          <a:off x="5256692" y="4577382"/>
          <a:ext cx="2809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2" name="方程式" r:id="rId51" imgW="164880" imgH="177480" progId="Equation.3">
                  <p:embed/>
                </p:oleObj>
              </mc:Choice>
              <mc:Fallback>
                <p:oleObj name="方程式" r:id="rId51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56692" y="4577382"/>
                        <a:ext cx="2809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9" name="直線單箭頭接點 48"/>
          <p:cNvCxnSpPr/>
          <p:nvPr/>
        </p:nvCxnSpPr>
        <p:spPr>
          <a:xfrm flipH="1" flipV="1">
            <a:off x="5537679" y="4781181"/>
            <a:ext cx="498050" cy="301179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0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6165822"/>
              </p:ext>
            </p:extLst>
          </p:nvPr>
        </p:nvGraphicFramePr>
        <p:xfrm>
          <a:off x="5632783" y="6080102"/>
          <a:ext cx="2809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3" name="方程式" r:id="rId53" imgW="164880" imgH="177480" progId="Equation.3">
                  <p:embed/>
                </p:oleObj>
              </mc:Choice>
              <mc:Fallback>
                <p:oleObj name="方程式" r:id="rId53" imgW="164880" imgH="177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32783" y="6080102"/>
                        <a:ext cx="280987" cy="285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1" name="直線單箭頭接點 50"/>
          <p:cNvCxnSpPr>
            <a:endCxn id="50" idx="0"/>
          </p:cNvCxnSpPr>
          <p:nvPr/>
        </p:nvCxnSpPr>
        <p:spPr>
          <a:xfrm flipH="1">
            <a:off x="5773276" y="5763621"/>
            <a:ext cx="360517" cy="31648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0151175"/>
              </p:ext>
            </p:extLst>
          </p:nvPr>
        </p:nvGraphicFramePr>
        <p:xfrm>
          <a:off x="7384434" y="4123698"/>
          <a:ext cx="1730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4" name="方程式" r:id="rId54" imgW="1015920" imgH="469800" progId="Equation.3">
                  <p:embed/>
                </p:oleObj>
              </mc:Choice>
              <mc:Fallback>
                <p:oleObj name="方程式" r:id="rId54" imgW="101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4434" y="4123698"/>
                        <a:ext cx="1730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3" name="直線單箭頭接點 52"/>
          <p:cNvCxnSpPr/>
          <p:nvPr/>
        </p:nvCxnSpPr>
        <p:spPr>
          <a:xfrm flipV="1">
            <a:off x="7695795" y="4859848"/>
            <a:ext cx="135821" cy="187542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3959219"/>
              </p:ext>
            </p:extLst>
          </p:nvPr>
        </p:nvGraphicFramePr>
        <p:xfrm>
          <a:off x="6162809" y="6027466"/>
          <a:ext cx="1730375" cy="755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5" name="方程式" r:id="rId56" imgW="1015920" imgH="469800" progId="Equation.3">
                  <p:embed/>
                </p:oleObj>
              </mc:Choice>
              <mc:Fallback>
                <p:oleObj name="方程式" r:id="rId56" imgW="1015920" imgH="469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2809" y="6027466"/>
                        <a:ext cx="1730375" cy="7556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5" name="直線單箭頭接點 54"/>
          <p:cNvCxnSpPr/>
          <p:nvPr/>
        </p:nvCxnSpPr>
        <p:spPr>
          <a:xfrm flipH="1">
            <a:off x="6989806" y="5763621"/>
            <a:ext cx="76382" cy="285504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6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3299508"/>
              </p:ext>
            </p:extLst>
          </p:nvPr>
        </p:nvGraphicFramePr>
        <p:xfrm>
          <a:off x="8249622" y="6067615"/>
          <a:ext cx="822325" cy="6334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276" name="方程式" r:id="rId57" imgW="482400" imgH="393480" progId="Equation.3">
                  <p:embed/>
                </p:oleObj>
              </mc:Choice>
              <mc:Fallback>
                <p:oleObj name="方程式" r:id="rId57" imgW="482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49622" y="6067615"/>
                        <a:ext cx="822325" cy="6334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57" name="直線單箭頭接點 56"/>
          <p:cNvCxnSpPr/>
          <p:nvPr/>
        </p:nvCxnSpPr>
        <p:spPr>
          <a:xfrm>
            <a:off x="7831616" y="5803267"/>
            <a:ext cx="510580" cy="264348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57369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Zeros/Poles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9677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Poles/Zeros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2400" dirty="0" smtClean="0"/>
              <a:t>General form of network function</a:t>
            </a:r>
            <a:endParaRPr lang="zh-TW" altLang="en-US" sz="2400" dirty="0"/>
          </a:p>
        </p:txBody>
      </p:sp>
      <p:graphicFrame>
        <p:nvGraphicFramePr>
          <p:cNvPr id="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08957"/>
              </p:ext>
            </p:extLst>
          </p:nvPr>
        </p:nvGraphicFramePr>
        <p:xfrm>
          <a:off x="1404935" y="2520253"/>
          <a:ext cx="53371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4" name="方程式" r:id="rId4" imgW="2260440" imgH="457200" progId="Equation.3">
                  <p:embed/>
                </p:oleObj>
              </mc:Choice>
              <mc:Fallback>
                <p:oleObj name="方程式" r:id="rId4" imgW="2260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5" y="2520253"/>
                        <a:ext cx="53371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文字方塊 7"/>
          <p:cNvSpPr txBox="1"/>
          <p:nvPr/>
        </p:nvSpPr>
        <p:spPr>
          <a:xfrm>
            <a:off x="3465186" y="4362751"/>
            <a:ext cx="380855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z is a zero, H(z) is zero.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3502108" y="5824938"/>
            <a:ext cx="37716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p is a pole, H(s) is infinite.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2588075" y="3833618"/>
            <a:ext cx="393632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“zeros” is the root of N(s).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2588075" y="5188334"/>
            <a:ext cx="3994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“poles” is the root of D(s).</a:t>
            </a:r>
            <a:endParaRPr lang="zh-TW" altLang="en-US" sz="2400" dirty="0"/>
          </a:p>
        </p:txBody>
      </p:sp>
      <p:sp>
        <p:nvSpPr>
          <p:cNvPr id="5" name="向右箭號 4"/>
          <p:cNvSpPr/>
          <p:nvPr/>
        </p:nvSpPr>
        <p:spPr>
          <a:xfrm>
            <a:off x="2701739" y="4348647"/>
            <a:ext cx="713240" cy="469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向右箭號 10"/>
          <p:cNvSpPr/>
          <p:nvPr/>
        </p:nvSpPr>
        <p:spPr>
          <a:xfrm>
            <a:off x="2701739" y="5824938"/>
            <a:ext cx="713240" cy="46930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5959413"/>
              </p:ext>
            </p:extLst>
          </p:nvPr>
        </p:nvGraphicFramePr>
        <p:xfrm>
          <a:off x="6698567" y="2629893"/>
          <a:ext cx="1109662" cy="989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625" name="方程式" r:id="rId6" imgW="469800" imgH="419040" progId="Equation.3">
                  <p:embed/>
                </p:oleObj>
              </mc:Choice>
              <mc:Fallback>
                <p:oleObj name="方程式" r:id="rId6" imgW="4698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8567" y="2629893"/>
                        <a:ext cx="1109662" cy="9890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3442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7" grpId="0"/>
      <p:bldP spid="10" grpId="0"/>
      <p:bldP spid="5" grpId="0" animBg="1"/>
      <p:bldP spid="11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Poles/Zeros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sz="2400" dirty="0"/>
              <a:t>General form of network function</a:t>
            </a:r>
            <a:endParaRPr lang="zh-TW" altLang="en-US" sz="2400" dirty="0"/>
          </a:p>
          <a:p>
            <a:endParaRPr lang="zh-TW" altLang="en-US" dirty="0"/>
          </a:p>
        </p:txBody>
      </p:sp>
      <p:graphicFrame>
        <p:nvGraphicFramePr>
          <p:cNvPr id="6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728810"/>
              </p:ext>
            </p:extLst>
          </p:nvPr>
        </p:nvGraphicFramePr>
        <p:xfrm>
          <a:off x="188461" y="3567055"/>
          <a:ext cx="4456111" cy="171898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3" name="方程式" r:id="rId4" imgW="2171520" imgH="838080" progId="Equation.3">
                  <p:embed/>
                </p:oleObj>
              </mc:Choice>
              <mc:Fallback>
                <p:oleObj name="方程式" r:id="rId4" imgW="217152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461" y="3567055"/>
                        <a:ext cx="4456111" cy="171898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3093820"/>
              </p:ext>
            </p:extLst>
          </p:nvPr>
        </p:nvGraphicFramePr>
        <p:xfrm>
          <a:off x="4602845" y="3990433"/>
          <a:ext cx="4318000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4" name="方程式" r:id="rId6" imgW="1828800" imgH="431640" progId="Equation.3">
                  <p:embed/>
                </p:oleObj>
              </mc:Choice>
              <mc:Fallback>
                <p:oleObj name="方程式" r:id="rId6" imgW="18288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02845" y="3990433"/>
                        <a:ext cx="4318000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5480552"/>
              </p:ext>
            </p:extLst>
          </p:nvPr>
        </p:nvGraphicFramePr>
        <p:xfrm>
          <a:off x="2480014" y="5486110"/>
          <a:ext cx="1169988" cy="1019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5" name="方程式" r:id="rId8" imgW="495000" imgH="431640" progId="Equation.3">
                  <p:embed/>
                </p:oleObj>
              </mc:Choice>
              <mc:Fallback>
                <p:oleObj name="方程式" r:id="rId8" imgW="49500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0014" y="5486110"/>
                        <a:ext cx="1169988" cy="1019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32621770"/>
              </p:ext>
            </p:extLst>
          </p:nvPr>
        </p:nvGraphicFramePr>
        <p:xfrm>
          <a:off x="1738765" y="2336648"/>
          <a:ext cx="5337175" cy="1079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46" name="方程式" r:id="rId10" imgW="2260440" imgH="457200" progId="Equation.3">
                  <p:embed/>
                </p:oleObj>
              </mc:Choice>
              <mc:Fallback>
                <p:oleObj name="方程式" r:id="rId10" imgW="22604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738765" y="2336648"/>
                        <a:ext cx="5337175" cy="1079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4260168" y="5514403"/>
            <a:ext cx="2815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</a:t>
            </a:r>
            <a:r>
              <a:rPr lang="en-US" altLang="zh-TW" sz="2400" dirty="0" smtClean="0"/>
              <a:t> zeros: z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z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, … ,</a:t>
            </a:r>
            <a:r>
              <a:rPr lang="en-US" altLang="zh-TW" sz="2400" dirty="0" err="1" smtClean="0"/>
              <a:t>z</a:t>
            </a:r>
            <a:r>
              <a:rPr lang="en-US" altLang="zh-TW" sz="2400" baseline="-25000" dirty="0" err="1" smtClean="0"/>
              <a:t>m</a:t>
            </a:r>
            <a:endParaRPr lang="zh-TW" altLang="en-US" sz="2400" baseline="-250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260168" y="5954518"/>
            <a:ext cx="28157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 poles: 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, 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, … ,</a:t>
            </a:r>
            <a:r>
              <a:rPr lang="en-US" altLang="zh-TW" sz="2400" dirty="0" err="1" smtClean="0"/>
              <a:t>p</a:t>
            </a:r>
            <a:r>
              <a:rPr lang="en-US" altLang="zh-TW" sz="2400" baseline="-25000" dirty="0" err="1" smtClean="0"/>
              <a:t>n</a:t>
            </a:r>
            <a:endParaRPr lang="zh-TW" altLang="en-US" sz="2400" baseline="-25000" dirty="0"/>
          </a:p>
        </p:txBody>
      </p:sp>
    </p:spTree>
    <p:extLst>
      <p:ext uri="{BB962C8B-B14F-4D97-AF65-F5344CB8AC3E}">
        <p14:creationId xmlns:p14="http://schemas.microsoft.com/office/powerpoint/2010/main" val="1350579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1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10.8</a:t>
            </a:r>
            <a:endParaRPr lang="zh-TW" alt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9434780"/>
              </p:ext>
            </p:extLst>
          </p:nvPr>
        </p:nvGraphicFramePr>
        <p:xfrm>
          <a:off x="362485" y="1576445"/>
          <a:ext cx="52200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3" name="方程式" r:id="rId3" imgW="2578100" imgH="444500" progId="Equation.3">
                  <p:embed/>
                </p:oleObj>
              </mc:Choice>
              <mc:Fallback>
                <p:oleObj name="方程式" r:id="rId3" imgW="2578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85" y="1576445"/>
                        <a:ext cx="5220000" cy="90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文字方塊 10"/>
          <p:cNvSpPr txBox="1"/>
          <p:nvPr/>
        </p:nvSpPr>
        <p:spPr>
          <a:xfrm>
            <a:off x="5745163" y="1757342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its zeros and poles</a:t>
            </a:r>
            <a:endParaRPr lang="zh-TW" altLang="en-US" sz="2400" dirty="0"/>
          </a:p>
        </p:txBody>
      </p:sp>
      <p:graphicFrame>
        <p:nvGraphicFramePr>
          <p:cNvPr id="12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40381093"/>
              </p:ext>
            </p:extLst>
          </p:nvPr>
        </p:nvGraphicFramePr>
        <p:xfrm>
          <a:off x="968404" y="3271017"/>
          <a:ext cx="2322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4" name="方程式" r:id="rId5" imgW="1091880" imgH="203040" progId="Equation.3">
                  <p:embed/>
                </p:oleObj>
              </mc:Choice>
              <mc:Fallback>
                <p:oleObj name="方程式" r:id="rId5" imgW="1091880" imgH="203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68404" y="3271017"/>
                        <a:ext cx="2322000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5576041"/>
              </p:ext>
            </p:extLst>
          </p:nvPr>
        </p:nvGraphicFramePr>
        <p:xfrm>
          <a:off x="857404" y="3785878"/>
          <a:ext cx="2544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5" name="方程式" r:id="rId7" imgW="1346040" imgH="228600" progId="Equation.3">
                  <p:embed/>
                </p:oleObj>
              </mc:Choice>
              <mc:Fallback>
                <p:oleObj name="方程式" r:id="rId7" imgW="13460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7404" y="3785878"/>
                        <a:ext cx="2544000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5841784"/>
              </p:ext>
            </p:extLst>
          </p:nvPr>
        </p:nvGraphicFramePr>
        <p:xfrm>
          <a:off x="722313" y="4281488"/>
          <a:ext cx="3557587" cy="4587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6" name="方程式" r:id="rId9" imgW="1777680" imgH="228600" progId="Equation.3">
                  <p:embed/>
                </p:oleObj>
              </mc:Choice>
              <mc:Fallback>
                <p:oleObj name="方程式" r:id="rId9" imgW="17776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2313" y="4281488"/>
                        <a:ext cx="3557587" cy="4587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628650" y="5501621"/>
            <a:ext cx="3228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Zeros: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z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=0, z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=0, </a:t>
            </a:r>
          </a:p>
          <a:p>
            <a:r>
              <a:rPr lang="en-US" altLang="zh-TW" sz="2400" dirty="0" smtClean="0"/>
              <a:t>z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=-8+j10, z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=-8-j10</a:t>
            </a:r>
            <a:endParaRPr lang="zh-TW" altLang="en-US" sz="2400" dirty="0"/>
          </a:p>
        </p:txBody>
      </p:sp>
      <p:graphicFrame>
        <p:nvGraphicFramePr>
          <p:cNvPr id="1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25931864"/>
              </p:ext>
            </p:extLst>
          </p:nvPr>
        </p:nvGraphicFramePr>
        <p:xfrm>
          <a:off x="5131140" y="3243861"/>
          <a:ext cx="2363294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7" name="方程式" r:id="rId11" imgW="1180800" imgH="215640" progId="Equation.3">
                  <p:embed/>
                </p:oleObj>
              </mc:Choice>
              <mc:Fallback>
                <p:oleObj name="方程式" r:id="rId11" imgW="11808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140" y="3243861"/>
                        <a:ext cx="2363294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3586766"/>
              </p:ext>
            </p:extLst>
          </p:nvPr>
        </p:nvGraphicFramePr>
        <p:xfrm>
          <a:off x="5222900" y="3736275"/>
          <a:ext cx="2592000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8" name="方程式" r:id="rId13" imgW="1447560" imgH="241200" progId="Equation.3">
                  <p:embed/>
                </p:oleObj>
              </mc:Choice>
              <mc:Fallback>
                <p:oleObj name="方程式" r:id="rId13" imgW="144756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2900" y="3736275"/>
                        <a:ext cx="2592000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8852272"/>
              </p:ext>
            </p:extLst>
          </p:nvPr>
        </p:nvGraphicFramePr>
        <p:xfrm>
          <a:off x="5131140" y="4243307"/>
          <a:ext cx="3592421" cy="432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059" name="方程式" r:id="rId15" imgW="2006280" imgH="241200" progId="Equation.3">
                  <p:embed/>
                </p:oleObj>
              </mc:Choice>
              <mc:Fallback>
                <p:oleObj name="方程式" r:id="rId15" imgW="20062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31140" y="4243307"/>
                        <a:ext cx="3592421" cy="432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文字方塊 20"/>
          <p:cNvSpPr txBox="1"/>
          <p:nvPr/>
        </p:nvSpPr>
        <p:spPr>
          <a:xfrm>
            <a:off x="4745122" y="4721941"/>
            <a:ext cx="3065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Poles: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=-32, 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=j6, 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=-6j,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=-20, p</a:t>
            </a:r>
            <a:r>
              <a:rPr lang="en-US" altLang="zh-TW" sz="2400" baseline="-25000" dirty="0" smtClean="0"/>
              <a:t>5</a:t>
            </a:r>
            <a:r>
              <a:rPr lang="en-US" altLang="zh-TW" sz="2400" dirty="0" smtClean="0"/>
              <a:t>=-</a:t>
            </a:r>
            <a:r>
              <a:rPr lang="en-US" altLang="zh-TW" sz="2400" dirty="0"/>
              <a:t>20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220817" y="2745742"/>
            <a:ext cx="236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Numerator:</a:t>
            </a:r>
            <a:endParaRPr lang="zh-TW" altLang="en-US" sz="2400" b="1" i="1" u="sng" dirty="0"/>
          </a:p>
        </p:txBody>
      </p:sp>
      <p:sp>
        <p:nvSpPr>
          <p:cNvPr id="23" name="文字方塊 22"/>
          <p:cNvSpPr txBox="1"/>
          <p:nvPr/>
        </p:nvSpPr>
        <p:spPr>
          <a:xfrm>
            <a:off x="4443212" y="2733899"/>
            <a:ext cx="23653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Denominator:</a:t>
            </a:r>
            <a:endParaRPr lang="zh-TW" altLang="en-US" sz="2400" b="1" i="1" u="sng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968404" y="4721941"/>
            <a:ext cx="322871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z</a:t>
            </a:r>
            <a:r>
              <a:rPr lang="en-US" altLang="zh-TW" sz="2400" baseline="-25000" dirty="0" smtClean="0"/>
              <a:t>3 </a:t>
            </a:r>
            <a:r>
              <a:rPr lang="en-US" altLang="zh-TW" sz="2400" dirty="0" smtClean="0"/>
              <a:t>and z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/>
              <a:t> </a:t>
            </a:r>
            <a:r>
              <a:rPr lang="en-US" altLang="zh-TW" sz="2400" dirty="0" smtClean="0"/>
              <a:t>are the two roots of s</a:t>
            </a:r>
            <a:r>
              <a:rPr lang="en-US" altLang="zh-TW" sz="2400" baseline="30000" dirty="0" smtClean="0"/>
              <a:t>2</a:t>
            </a:r>
            <a:r>
              <a:rPr lang="en-US" altLang="zh-TW" sz="2400" dirty="0" smtClean="0"/>
              <a:t>+16s+164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40556933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1" grpId="0"/>
      <p:bldP spid="22" grpId="0"/>
      <p:bldP spid="23" grpId="0"/>
      <p:bldP spid="2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10.8</a:t>
            </a:r>
            <a:endParaRPr lang="zh-TW" altLang="en-US" dirty="0"/>
          </a:p>
        </p:txBody>
      </p:sp>
      <p:graphicFrame>
        <p:nvGraphicFramePr>
          <p:cNvPr id="4" name="Object 5"/>
          <p:cNvGraphicFramePr>
            <a:graphicFrameLocks noChangeAspect="1"/>
          </p:cNvGraphicFramePr>
          <p:nvPr/>
        </p:nvGraphicFramePr>
        <p:xfrm>
          <a:off x="362485" y="1576445"/>
          <a:ext cx="5220000" cy="90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32" name="方程式" r:id="rId3" imgW="2578100" imgH="444500" progId="Equation.3">
                  <p:embed/>
                </p:oleObj>
              </mc:Choice>
              <mc:Fallback>
                <p:oleObj name="方程式" r:id="rId3" imgW="2578100" imgH="4445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2485" y="1576445"/>
                        <a:ext cx="5220000" cy="90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7" name="圖片 13" descr="10-12.gif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5448" y="3277373"/>
            <a:ext cx="5390231" cy="31975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矩形 8"/>
          <p:cNvSpPr/>
          <p:nvPr/>
        </p:nvSpPr>
        <p:spPr>
          <a:xfrm>
            <a:off x="628650" y="5438487"/>
            <a:ext cx="498559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/>
              <a:t>We can read the characteristics of </a:t>
            </a:r>
            <a:r>
              <a:rPr lang="en-US" altLang="zh-TW" sz="2400" dirty="0" smtClean="0"/>
              <a:t>the network </a:t>
            </a:r>
            <a:r>
              <a:rPr lang="en-US" altLang="zh-TW" sz="2400" dirty="0"/>
              <a:t>function from this diagram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665141" y="3704916"/>
            <a:ext cx="30996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b="1" i="1" u="sng" dirty="0"/>
              <a:t>Pole and Zero Diagram</a:t>
            </a:r>
            <a:endParaRPr lang="zh-TW" altLang="en-US" sz="2400" b="1" i="1" u="sng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745163" y="1757342"/>
            <a:ext cx="33718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Find its zeros and poles</a:t>
            </a:r>
            <a:endParaRPr lang="zh-TW" altLang="en-US" sz="2400" dirty="0"/>
          </a:p>
        </p:txBody>
      </p:sp>
      <p:sp>
        <p:nvSpPr>
          <p:cNvPr id="23" name="矩形 22"/>
          <p:cNvSpPr/>
          <p:nvPr/>
        </p:nvSpPr>
        <p:spPr>
          <a:xfrm>
            <a:off x="1058430" y="4101802"/>
            <a:ext cx="231024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2400" dirty="0" smtClean="0"/>
              <a:t>Zero (O), pole (X)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665141" y="2447487"/>
            <a:ext cx="322871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Zeros: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z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=0, z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=0, </a:t>
            </a:r>
          </a:p>
          <a:p>
            <a:r>
              <a:rPr lang="en-US" altLang="zh-TW" sz="2400" dirty="0" smtClean="0"/>
              <a:t>z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=-8+j10, z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=-8-j10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3352058" y="2491617"/>
            <a:ext cx="306551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Poles:</a:t>
            </a:r>
            <a:r>
              <a:rPr lang="en-US" altLang="zh-TW" sz="2400" dirty="0" smtClean="0"/>
              <a:t>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=-32, p</a:t>
            </a:r>
            <a:r>
              <a:rPr lang="en-US" altLang="zh-TW" sz="2400" baseline="-25000" dirty="0" smtClean="0"/>
              <a:t>2</a:t>
            </a:r>
            <a:r>
              <a:rPr lang="en-US" altLang="zh-TW" sz="2400" dirty="0" smtClean="0"/>
              <a:t>=j6, p</a:t>
            </a:r>
            <a:r>
              <a:rPr lang="en-US" altLang="zh-TW" sz="2400" baseline="-25000" dirty="0" smtClean="0"/>
              <a:t>3</a:t>
            </a:r>
            <a:r>
              <a:rPr lang="en-US" altLang="zh-TW" sz="2400" dirty="0" smtClean="0"/>
              <a:t>=-6j, </a:t>
            </a:r>
          </a:p>
          <a:p>
            <a:r>
              <a:rPr lang="en-US" altLang="zh-TW" sz="2400" dirty="0" smtClean="0"/>
              <a:t>p</a:t>
            </a:r>
            <a:r>
              <a:rPr lang="en-US" altLang="zh-TW" sz="2400" baseline="-25000" dirty="0" smtClean="0"/>
              <a:t>4</a:t>
            </a:r>
            <a:r>
              <a:rPr lang="en-US" altLang="zh-TW" sz="2400" dirty="0" smtClean="0"/>
              <a:t>=-20, p</a:t>
            </a:r>
            <a:r>
              <a:rPr lang="en-US" altLang="zh-TW" sz="2400" baseline="-25000" dirty="0" smtClean="0"/>
              <a:t>5</a:t>
            </a:r>
            <a:r>
              <a:rPr lang="en-US" altLang="zh-TW" sz="2400" dirty="0" smtClean="0"/>
              <a:t>=-</a:t>
            </a:r>
            <a:r>
              <a:rPr lang="en-US" altLang="zh-TW" sz="2400" dirty="0"/>
              <a:t>20</a:t>
            </a:r>
            <a:endParaRPr lang="zh-TW" altLang="en-US" sz="2400" dirty="0"/>
          </a:p>
        </p:txBody>
      </p:sp>
      <p:sp>
        <p:nvSpPr>
          <p:cNvPr id="12" name="矩形 11"/>
          <p:cNvSpPr/>
          <p:nvPr/>
        </p:nvSpPr>
        <p:spPr>
          <a:xfrm>
            <a:off x="641063" y="6253861"/>
            <a:ext cx="49855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400" dirty="0" smtClean="0"/>
              <a:t>For example, stability of network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231152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3" grpId="0"/>
      <p:bldP spid="12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Stability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A network is </a:t>
            </a:r>
            <a:r>
              <a:rPr lang="en-US" altLang="zh-TW" b="1" i="1" u="sng" dirty="0" smtClean="0"/>
              <a:t>stable</a:t>
            </a:r>
            <a:r>
              <a:rPr lang="en-US" altLang="zh-TW" dirty="0" smtClean="0"/>
              <a:t> when all of its </a:t>
            </a:r>
            <a:r>
              <a:rPr lang="en-US" altLang="zh-TW" b="1" dirty="0" smtClean="0"/>
              <a:t>poles</a:t>
            </a:r>
            <a:r>
              <a:rPr lang="en-US" altLang="zh-TW" dirty="0" smtClean="0"/>
              <a:t> fall within the </a:t>
            </a:r>
            <a:r>
              <a:rPr lang="en-US" altLang="zh-TW" b="1" dirty="0" smtClean="0"/>
              <a:t>left half </a:t>
            </a:r>
            <a:r>
              <a:rPr lang="en-US" altLang="zh-TW" dirty="0" smtClean="0"/>
              <a:t>of the s plane</a:t>
            </a:r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92364672"/>
              </p:ext>
            </p:extLst>
          </p:nvPr>
        </p:nvGraphicFramePr>
        <p:xfrm>
          <a:off x="1180704" y="2839852"/>
          <a:ext cx="1446948" cy="430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7" name="方程式" r:id="rId3" imgW="723600" imgH="215640" progId="Equation.3">
                  <p:embed/>
                </p:oleObj>
              </mc:Choice>
              <mc:Fallback>
                <p:oleObj name="方程式" r:id="rId3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0704" y="2839852"/>
                        <a:ext cx="1446948" cy="430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文字方塊 5"/>
          <p:cNvSpPr txBox="1"/>
          <p:nvPr/>
        </p:nvSpPr>
        <p:spPr>
          <a:xfrm>
            <a:off x="1378860" y="3438354"/>
            <a:ext cx="35463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p = </a:t>
            </a:r>
            <a:r>
              <a:rPr lang="el-GR" altLang="zh-TW" sz="2400" dirty="0" smtClean="0"/>
              <a:t>σ</a:t>
            </a:r>
            <a:r>
              <a:rPr lang="en-US" altLang="zh-TW" sz="2400" baseline="-25000" dirty="0" smtClean="0"/>
              <a:t>p </a:t>
            </a:r>
            <a:r>
              <a:rPr lang="en-US" altLang="zh-TW" sz="2400" dirty="0" smtClean="0"/>
              <a:t>+ j</a:t>
            </a:r>
            <a:r>
              <a:rPr lang="el-GR" altLang="zh-TW" sz="2400" dirty="0" smtClean="0"/>
              <a:t>ω</a:t>
            </a:r>
            <a:r>
              <a:rPr lang="en-US" altLang="zh-TW" sz="2400" baseline="-25000" dirty="0" smtClean="0"/>
              <a:t>p</a:t>
            </a:r>
            <a:r>
              <a:rPr lang="en-US" altLang="zh-TW" sz="2400" dirty="0" smtClean="0"/>
              <a:t> is a pole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4925192" y="3438354"/>
            <a:ext cx="147166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H(p)=∞</a:t>
            </a:r>
            <a:endParaRPr lang="zh-TW" altLang="en-US" sz="2400" dirty="0"/>
          </a:p>
        </p:txBody>
      </p:sp>
      <p:sp>
        <p:nvSpPr>
          <p:cNvPr id="13" name="矩形 12"/>
          <p:cNvSpPr/>
          <p:nvPr/>
        </p:nvSpPr>
        <p:spPr>
          <a:xfrm>
            <a:off x="964666" y="5617976"/>
            <a:ext cx="7536711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TW" sz="2800" dirty="0" smtClean="0"/>
              <a:t>The waveforms corresponding to the complex frequencies of the poles can appear without input. </a:t>
            </a:r>
            <a:endParaRPr lang="zh-TW" altLang="en-US" sz="2800" dirty="0"/>
          </a:p>
        </p:txBody>
      </p:sp>
      <p:graphicFrame>
        <p:nvGraphicFramePr>
          <p:cNvPr id="1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6729335"/>
              </p:ext>
            </p:extLst>
          </p:nvPr>
        </p:nvGraphicFramePr>
        <p:xfrm>
          <a:off x="3483823" y="4042803"/>
          <a:ext cx="2741613" cy="508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8" name="方程式" r:id="rId5" imgW="1434960" imgH="266400" progId="Equation.3">
                  <p:embed/>
                </p:oleObj>
              </mc:Choice>
              <mc:Fallback>
                <p:oleObj name="方程式" r:id="rId5" imgW="1434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83823" y="4042803"/>
                        <a:ext cx="2741613" cy="508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6409092" y="3843019"/>
            <a:ext cx="2312523" cy="830997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i="1" dirty="0" smtClean="0"/>
              <a:t>Complex frequency is p</a:t>
            </a:r>
            <a:endParaRPr lang="zh-TW" altLang="en-US" sz="2400" i="1" dirty="0"/>
          </a:p>
        </p:txBody>
      </p:sp>
      <p:sp>
        <p:nvSpPr>
          <p:cNvPr id="18" name="文字方塊 17"/>
          <p:cNvSpPr txBox="1"/>
          <p:nvPr/>
        </p:nvSpPr>
        <p:spPr>
          <a:xfrm>
            <a:off x="4484240" y="4799795"/>
            <a:ext cx="18851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No input ……</a:t>
            </a:r>
            <a:endParaRPr lang="zh-TW" altLang="en-US" sz="2400" dirty="0"/>
          </a:p>
        </p:txBody>
      </p:sp>
      <p:graphicFrame>
        <p:nvGraphicFramePr>
          <p:cNvPr id="1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64779714"/>
              </p:ext>
            </p:extLst>
          </p:nvPr>
        </p:nvGraphicFramePr>
        <p:xfrm>
          <a:off x="1441112" y="4677723"/>
          <a:ext cx="23352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3049" name="方程式" r:id="rId7" imgW="1168200" imgH="419040" progId="Equation.3">
                  <p:embed/>
                </p:oleObj>
              </mc:Choice>
              <mc:Fallback>
                <p:oleObj name="方程式" r:id="rId7" imgW="116820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41112" y="4677723"/>
                        <a:ext cx="2335213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向右箭號 19"/>
          <p:cNvSpPr/>
          <p:nvPr/>
        </p:nvSpPr>
        <p:spPr>
          <a:xfrm>
            <a:off x="4303604" y="3486300"/>
            <a:ext cx="621588" cy="35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1" name="文字方塊 20"/>
          <p:cNvSpPr txBox="1"/>
          <p:nvPr/>
        </p:nvSpPr>
        <p:spPr>
          <a:xfrm>
            <a:off x="1369026" y="4060355"/>
            <a:ext cx="29252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If the output is </a:t>
            </a:r>
            <a:endParaRPr lang="zh-TW" altLang="en-US" sz="2400" dirty="0"/>
          </a:p>
        </p:txBody>
      </p:sp>
      <p:sp>
        <p:nvSpPr>
          <p:cNvPr id="22" name="向右箭號 21"/>
          <p:cNvSpPr/>
          <p:nvPr/>
        </p:nvSpPr>
        <p:spPr>
          <a:xfrm>
            <a:off x="3862652" y="4855726"/>
            <a:ext cx="621588" cy="356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82248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13" grpId="0"/>
      <p:bldP spid="16" grpId="0" animBg="1"/>
      <p:bldP spid="18" grpId="0"/>
      <p:bldP spid="20" grpId="0" animBg="1"/>
      <p:bldP spid="21" grpId="0"/>
      <p:bldP spid="22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network is </a:t>
            </a:r>
            <a:r>
              <a:rPr lang="en-US" altLang="zh-TW" b="1" i="1" u="sng" dirty="0"/>
              <a:t>stable</a:t>
            </a:r>
            <a:r>
              <a:rPr lang="en-US" altLang="zh-TW" dirty="0"/>
              <a:t> when all of its </a:t>
            </a:r>
            <a:r>
              <a:rPr lang="en-US" altLang="zh-TW" b="1" dirty="0"/>
              <a:t>poles</a:t>
            </a:r>
            <a:r>
              <a:rPr lang="en-US" altLang="zh-TW" dirty="0"/>
              <a:t> fall within the </a:t>
            </a:r>
            <a:r>
              <a:rPr lang="en-US" altLang="zh-TW" b="1" dirty="0"/>
              <a:t>left half </a:t>
            </a:r>
            <a:r>
              <a:rPr lang="en-US" altLang="zh-TW" dirty="0"/>
              <a:t>of the s plane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8637" y="3083717"/>
            <a:ext cx="3857625" cy="1809750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67275" y="2982119"/>
            <a:ext cx="3962400" cy="1924050"/>
          </a:xfrm>
          <a:prstGeom prst="rect">
            <a:avLst/>
          </a:prstGeom>
        </p:spPr>
      </p:pic>
      <p:sp>
        <p:nvSpPr>
          <p:cNvPr id="7" name="文字方塊 6"/>
          <p:cNvSpPr txBox="1"/>
          <p:nvPr/>
        </p:nvSpPr>
        <p:spPr>
          <a:xfrm>
            <a:off x="278035" y="4893467"/>
            <a:ext cx="220821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poles are at the right plane.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2680440" y="4893467"/>
            <a:ext cx="2014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Appear automatically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1604224" y="5745098"/>
            <a:ext cx="154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/>
              <a:t>U</a:t>
            </a:r>
            <a:r>
              <a:rPr lang="en-US" altLang="zh-TW" sz="2800" b="1" i="1" u="sng" dirty="0" smtClean="0"/>
              <a:t>nstable</a:t>
            </a:r>
            <a:endParaRPr lang="zh-TW" altLang="en-US" sz="2800" b="1" i="1" u="sng" dirty="0"/>
          </a:p>
        </p:txBody>
      </p:sp>
      <p:sp>
        <p:nvSpPr>
          <p:cNvPr id="13" name="文字方塊 12"/>
          <p:cNvSpPr txBox="1"/>
          <p:nvPr/>
        </p:nvSpPr>
        <p:spPr>
          <a:xfrm>
            <a:off x="4741207" y="4912395"/>
            <a:ext cx="2344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poles are at the left plane.</a:t>
            </a:r>
            <a:endParaRPr lang="zh-TW" altLang="en-US" sz="2400" dirty="0"/>
          </a:p>
        </p:txBody>
      </p:sp>
      <p:sp>
        <p:nvSpPr>
          <p:cNvPr id="16" name="文字方塊 15"/>
          <p:cNvSpPr txBox="1"/>
          <p:nvPr/>
        </p:nvSpPr>
        <p:spPr>
          <a:xfrm>
            <a:off x="6149974" y="5743392"/>
            <a:ext cx="13970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800" b="1" i="1" u="sng" dirty="0"/>
              <a:t>S</a:t>
            </a:r>
            <a:r>
              <a:rPr lang="en-US" altLang="zh-TW" sz="2800" b="1" i="1" u="sng" dirty="0" smtClean="0"/>
              <a:t>table</a:t>
            </a:r>
            <a:endParaRPr lang="zh-TW" altLang="en-US" sz="2800" b="1" i="1" u="sng" dirty="0"/>
          </a:p>
        </p:txBody>
      </p:sp>
      <p:sp>
        <p:nvSpPr>
          <p:cNvPr id="17" name="矩形 16"/>
          <p:cNvSpPr/>
          <p:nvPr/>
        </p:nvSpPr>
        <p:spPr>
          <a:xfrm>
            <a:off x="2082800" y="2948783"/>
            <a:ext cx="2507625" cy="1924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8" name="矩形 17"/>
          <p:cNvSpPr/>
          <p:nvPr/>
        </p:nvSpPr>
        <p:spPr>
          <a:xfrm>
            <a:off x="6606838" y="3086601"/>
            <a:ext cx="2507625" cy="1924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/>
          <p:cNvSpPr txBox="1"/>
          <p:nvPr/>
        </p:nvSpPr>
        <p:spPr>
          <a:xfrm>
            <a:off x="7079883" y="4902931"/>
            <a:ext cx="2014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Appear automatically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6203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1" grpId="0"/>
      <p:bldP spid="12" grpId="0"/>
      <p:bldP spid="13" grpId="0"/>
      <p:bldP spid="17" grpId="0" animBg="1"/>
      <p:bldP spid="18" grpId="0" animBg="1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we considering?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32245" y="1690689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Complete Response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5965468" y="4022370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Natural Response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477179" y="4093761"/>
            <a:ext cx="2176529" cy="720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Forced Response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477179" y="2781150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State Response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924215" y="2829758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Input Response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965468" y="5427888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Transient Response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524169" y="5449141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Steady State Response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stCxn id="4" idx="2"/>
            <a:endCxn id="7" idx="0"/>
          </p:cNvCxnSpPr>
          <p:nvPr/>
        </p:nvCxnSpPr>
        <p:spPr>
          <a:xfrm flipH="1">
            <a:off x="2565444" y="2410689"/>
            <a:ext cx="2155066" cy="3704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4" idx="2"/>
            <a:endCxn id="8" idx="0"/>
          </p:cNvCxnSpPr>
          <p:nvPr/>
        </p:nvCxnSpPr>
        <p:spPr>
          <a:xfrm>
            <a:off x="4720510" y="2410689"/>
            <a:ext cx="2291970" cy="419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7" idx="2"/>
            <a:endCxn id="6" idx="0"/>
          </p:cNvCxnSpPr>
          <p:nvPr/>
        </p:nvCxnSpPr>
        <p:spPr>
          <a:xfrm>
            <a:off x="2565444" y="3501150"/>
            <a:ext cx="0" cy="5926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7058974" y="3549758"/>
            <a:ext cx="0" cy="4726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endCxn id="5" idx="0"/>
          </p:cNvCxnSpPr>
          <p:nvPr/>
        </p:nvCxnSpPr>
        <p:spPr>
          <a:xfrm>
            <a:off x="2543980" y="3476607"/>
            <a:ext cx="4509753" cy="5457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endCxn id="9" idx="0"/>
          </p:cNvCxnSpPr>
          <p:nvPr/>
        </p:nvCxnSpPr>
        <p:spPr>
          <a:xfrm>
            <a:off x="2588938" y="4813761"/>
            <a:ext cx="4464795" cy="6141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endCxn id="10" idx="0"/>
          </p:cNvCxnSpPr>
          <p:nvPr/>
        </p:nvCxnSpPr>
        <p:spPr>
          <a:xfrm>
            <a:off x="2565444" y="4816908"/>
            <a:ext cx="0" cy="6322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524169" y="5452288"/>
            <a:ext cx="2188338" cy="7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114426" y="1550637"/>
            <a:ext cx="7258050" cy="34499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2036136" y="1832128"/>
            <a:ext cx="159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Final target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66495" y="1652084"/>
            <a:ext cx="2176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What really observed</a:t>
            </a:r>
            <a:endParaRPr lang="zh-TW" altLang="en-US" sz="2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927761" y="1125436"/>
            <a:ext cx="234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Chapter 5 and 9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77179" y="4104388"/>
            <a:ext cx="2188338" cy="7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0" y="5372389"/>
            <a:ext cx="155426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zh-TW" sz="2400" dirty="0" smtClean="0">
                <a:solidFill>
                  <a:srgbClr val="FF0000"/>
                </a:solidFill>
              </a:rPr>
              <a:t>Chapter 6 and 7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634677"/>
              </p:ext>
            </p:extLst>
          </p:nvPr>
        </p:nvGraphicFramePr>
        <p:xfrm>
          <a:off x="1233538" y="6288096"/>
          <a:ext cx="2710800" cy="4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60" name="方程式" r:id="rId4" imgW="1218960" imgH="215640" progId="Equation.3">
                  <p:embed/>
                </p:oleObj>
              </mc:Choice>
              <mc:Fallback>
                <p:oleObj name="方程式" r:id="rId4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33538" y="6288096"/>
                        <a:ext cx="2710800" cy="45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6284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37" grpId="0" animBg="1"/>
      <p:bldP spid="27" grpId="0" animBg="1"/>
      <p:bldP spid="28" grpId="0"/>
      <p:bldP spid="26" grpId="0"/>
      <p:bldP spid="3" grpId="0"/>
      <p:bldP spid="29" grpId="0" animBg="1"/>
      <p:bldP spid="30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Stability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/>
              <a:t>A network is </a:t>
            </a:r>
            <a:r>
              <a:rPr lang="en-US" altLang="zh-TW" b="1" i="1" u="sng" dirty="0"/>
              <a:t>stable</a:t>
            </a:r>
            <a:r>
              <a:rPr lang="en-US" altLang="zh-TW" dirty="0"/>
              <a:t> when all of its </a:t>
            </a:r>
            <a:r>
              <a:rPr lang="en-US" altLang="zh-TW" b="1" dirty="0"/>
              <a:t>poles</a:t>
            </a:r>
            <a:r>
              <a:rPr lang="en-US" altLang="zh-TW" dirty="0"/>
              <a:t> fall within the </a:t>
            </a:r>
            <a:r>
              <a:rPr lang="en-US" altLang="zh-TW" b="1" dirty="0"/>
              <a:t>left half </a:t>
            </a:r>
            <a:r>
              <a:rPr lang="en-US" altLang="zh-TW" dirty="0"/>
              <a:t>of the s plane</a:t>
            </a:r>
          </a:p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61655" y="3048415"/>
            <a:ext cx="4658816" cy="2127102"/>
          </a:xfrm>
          <a:prstGeom prst="rect">
            <a:avLst/>
          </a:prstGeom>
        </p:spPr>
      </p:pic>
      <p:sp>
        <p:nvSpPr>
          <p:cNvPr id="5" name="文字方塊 4"/>
          <p:cNvSpPr txBox="1"/>
          <p:nvPr/>
        </p:nvSpPr>
        <p:spPr>
          <a:xfrm>
            <a:off x="386331" y="3696467"/>
            <a:ext cx="23447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The poles are on the j</a:t>
            </a:r>
            <a:r>
              <a:rPr lang="el-GR" altLang="zh-TW" sz="2400" dirty="0" smtClean="0"/>
              <a:t>ω</a:t>
            </a:r>
            <a:r>
              <a:rPr lang="en-US" altLang="zh-TW" sz="2400" dirty="0" smtClean="0"/>
              <a:t> axis.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5243286" y="3182932"/>
            <a:ext cx="12604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altLang="zh-TW" sz="2400" dirty="0" smtClean="0"/>
              <a:t>σ</a:t>
            </a:r>
            <a:r>
              <a:rPr lang="en-US" altLang="zh-TW" sz="2400" baseline="-25000" dirty="0" smtClean="0"/>
              <a:t>p</a:t>
            </a:r>
            <a:r>
              <a:rPr lang="en-US" altLang="zh-TW" sz="2400" dirty="0" smtClean="0"/>
              <a:t> = 0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7020471" y="3823468"/>
            <a:ext cx="201453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Appear automatically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3318965" y="5457584"/>
            <a:ext cx="318479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b="1" i="1" u="sng" dirty="0" smtClean="0"/>
              <a:t>Marginally stable</a:t>
            </a:r>
            <a:endParaRPr lang="zh-TW" altLang="en-US" sz="2800" b="1" i="1" u="sng" dirty="0"/>
          </a:p>
        </p:txBody>
      </p:sp>
      <p:sp>
        <p:nvSpPr>
          <p:cNvPr id="10" name="矩形 9"/>
          <p:cNvSpPr/>
          <p:nvPr/>
        </p:nvSpPr>
        <p:spPr>
          <a:xfrm>
            <a:off x="4391686" y="3295224"/>
            <a:ext cx="4511014" cy="19240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12" name="群組 11"/>
          <p:cNvGrpSpPr/>
          <p:nvPr/>
        </p:nvGrpSpPr>
        <p:grpSpPr>
          <a:xfrm>
            <a:off x="3729737" y="6167474"/>
            <a:ext cx="2143787" cy="461665"/>
            <a:chOff x="3644900" y="6192939"/>
            <a:chExt cx="2143787" cy="461665"/>
          </a:xfrm>
        </p:grpSpPr>
        <p:sp>
          <p:nvSpPr>
            <p:cNvPr id="9" name="文字方塊 8"/>
            <p:cNvSpPr txBox="1"/>
            <p:nvPr/>
          </p:nvSpPr>
          <p:spPr>
            <a:xfrm>
              <a:off x="4391686" y="6192939"/>
              <a:ext cx="1397001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oscillator</a:t>
              </a:r>
              <a:endParaRPr lang="zh-TW" altLang="en-US" sz="2400" dirty="0"/>
            </a:p>
          </p:txBody>
        </p:sp>
        <p:sp>
          <p:nvSpPr>
            <p:cNvPr id="11" name="向右箭號 10"/>
            <p:cNvSpPr/>
            <p:nvPr/>
          </p:nvSpPr>
          <p:spPr>
            <a:xfrm>
              <a:off x="3644900" y="6263216"/>
              <a:ext cx="657886" cy="322175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602216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8" grpId="0"/>
      <p:bldP spid="1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09711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:cut/>
      </p:transition>
    </mc:Choice>
    <mc:Fallback xmlns=""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Acknowledgement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TW" altLang="en-US" sz="2800" smtClean="0"/>
              <a:t>感謝 </a:t>
            </a:r>
            <a:r>
              <a:rPr lang="zh-TW" altLang="en-US" sz="2800" dirty="0" smtClean="0"/>
              <a:t>趙</a:t>
            </a:r>
            <a:r>
              <a:rPr lang="zh-TW" altLang="en-US" sz="2800" dirty="0"/>
              <a:t>祐毅</a:t>
            </a:r>
            <a:r>
              <a:rPr lang="en-US" altLang="zh-TW" sz="2800" dirty="0" smtClean="0"/>
              <a:t>(</a:t>
            </a:r>
            <a:r>
              <a:rPr lang="en-US" altLang="zh-TW" sz="2800" dirty="0"/>
              <a:t>b02)</a:t>
            </a:r>
          </a:p>
          <a:p>
            <a:pPr marL="685800" lvl="2">
              <a:spcBef>
                <a:spcPts val="1000"/>
              </a:spcBef>
            </a:pPr>
            <a:r>
              <a:rPr lang="zh-TW" altLang="en-US" sz="2800" dirty="0"/>
              <a:t>在上課時指出投影片</a:t>
            </a:r>
            <a:r>
              <a:rPr lang="zh-TW" altLang="en-US" sz="2800" dirty="0" smtClean="0"/>
              <a:t>中的</a:t>
            </a:r>
            <a:r>
              <a:rPr lang="zh-TW" altLang="en-US" sz="2800" dirty="0"/>
              <a:t>錯誤</a:t>
            </a:r>
            <a:endParaRPr lang="en-US" altLang="zh-TW" sz="2800" dirty="0"/>
          </a:p>
          <a:p>
            <a:pPr lvl="1"/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71814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1442403"/>
            <a:ext cx="7772400" cy="2387600"/>
          </a:xfrm>
        </p:spPr>
        <p:txBody>
          <a:bodyPr/>
          <a:lstStyle/>
          <a:p>
            <a:r>
              <a:rPr lang="en-US" altLang="zh-TW" dirty="0" smtClean="0"/>
              <a:t>Appendix</a:t>
            </a:r>
            <a:endParaRPr lang="en-US" altLang="zh-TW" dirty="0" smtClean="0"/>
          </a:p>
        </p:txBody>
      </p:sp>
    </p:spTree>
    <p:extLst>
      <p:ext uri="{BB962C8B-B14F-4D97-AF65-F5344CB8AC3E}">
        <p14:creationId xmlns:p14="http://schemas.microsoft.com/office/powerpoint/2010/main" val="1907587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is Network/Transfer Function considered?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1541" y="4207420"/>
            <a:ext cx="4895850" cy="257175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42486" y="1825625"/>
            <a:ext cx="4753960" cy="1478168"/>
          </a:xfrm>
          <a:prstGeom prst="rect">
            <a:avLst/>
          </a:prstGeom>
        </p:spPr>
      </p:pic>
      <p:sp>
        <p:nvSpPr>
          <p:cNvPr id="8" name="文字方塊 7"/>
          <p:cNvSpPr txBox="1"/>
          <p:nvPr/>
        </p:nvSpPr>
        <p:spPr>
          <a:xfrm>
            <a:off x="1160355" y="2333876"/>
            <a:ext cx="145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Input</a:t>
            </a:r>
            <a:endParaRPr lang="zh-TW" altLang="en-US" sz="2400" dirty="0"/>
          </a:p>
        </p:txBody>
      </p:sp>
      <p:sp>
        <p:nvSpPr>
          <p:cNvPr id="9" name="文字方塊 8"/>
          <p:cNvSpPr txBox="1"/>
          <p:nvPr/>
        </p:nvSpPr>
        <p:spPr>
          <a:xfrm>
            <a:off x="1160355" y="4055417"/>
            <a:ext cx="14504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Output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1124882" y="4850226"/>
            <a:ext cx="1450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Natural Response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1160355" y="5748691"/>
            <a:ext cx="145042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Forced Response</a:t>
            </a:r>
            <a:endParaRPr lang="zh-TW" altLang="en-US" sz="2400" dirty="0"/>
          </a:p>
        </p:txBody>
      </p:sp>
      <p:sp>
        <p:nvSpPr>
          <p:cNvPr id="12" name="文字方塊 11"/>
          <p:cNvSpPr txBox="1"/>
          <p:nvPr/>
        </p:nvSpPr>
        <p:spPr>
          <a:xfrm>
            <a:off x="5953293" y="3405982"/>
            <a:ext cx="228807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Network</a:t>
            </a:r>
          </a:p>
          <a:p>
            <a:pPr algn="ctr"/>
            <a:r>
              <a:rPr lang="en-US" altLang="zh-TW" sz="2400" dirty="0" smtClean="0"/>
              <a:t>Function H(s)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1083727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Natural Response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/>
              <a:t>It is also possible to observe natural response from network function.</a:t>
            </a:r>
            <a:endParaRPr lang="zh-TW" altLang="en-US" dirty="0"/>
          </a:p>
        </p:txBody>
      </p:sp>
      <p:graphicFrame>
        <p:nvGraphicFramePr>
          <p:cNvPr id="4" name="Object 7"/>
          <p:cNvGraphicFramePr>
            <a:graphicFrameLocks noChangeAspect="1"/>
          </p:cNvGraphicFramePr>
          <p:nvPr>
            <p:extLst/>
          </p:nvPr>
        </p:nvGraphicFramePr>
        <p:xfrm>
          <a:off x="1865258" y="2993971"/>
          <a:ext cx="1382713" cy="41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9959" name="方程式" r:id="rId3" imgW="723600" imgH="215640" progId="Equation.3">
                  <p:embed/>
                </p:oleObj>
              </mc:Choice>
              <mc:Fallback>
                <p:oleObj name="方程式" r:id="rId3" imgW="72360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65258" y="2993971"/>
                        <a:ext cx="1382713" cy="41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686420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Differential Equation 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32443953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群組 8"/>
          <p:cNvGrpSpPr/>
          <p:nvPr/>
        </p:nvGrpSpPr>
        <p:grpSpPr>
          <a:xfrm>
            <a:off x="780465" y="1180266"/>
            <a:ext cx="7472779" cy="5470107"/>
            <a:chOff x="723315" y="669926"/>
            <a:chExt cx="7472779" cy="5470107"/>
          </a:xfrm>
        </p:grpSpPr>
        <p:pic>
          <p:nvPicPr>
            <p:cNvPr id="5" name="圖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723315" y="669926"/>
              <a:ext cx="7472779" cy="5470107"/>
            </a:xfrm>
            <a:prstGeom prst="rect">
              <a:avLst/>
            </a:prstGeom>
          </p:spPr>
        </p:pic>
        <p:sp>
          <p:nvSpPr>
            <p:cNvPr id="6" name="文字方塊 5"/>
            <p:cNvSpPr txBox="1"/>
            <p:nvPr/>
          </p:nvSpPr>
          <p:spPr>
            <a:xfrm>
              <a:off x="5422231" y="1363579"/>
              <a:ext cx="1748589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l-GR" altLang="zh-TW" sz="2000" dirty="0" smtClean="0"/>
                <a:t>α</a:t>
              </a:r>
              <a:r>
                <a:rPr lang="en-US" altLang="zh-TW" sz="2000" dirty="0" smtClean="0"/>
                <a:t>=0</a:t>
              </a:r>
            </a:p>
            <a:p>
              <a:r>
                <a:rPr lang="en-US" altLang="zh-TW" sz="2000" dirty="0" err="1" smtClean="0"/>
                <a:t>Undamped</a:t>
              </a:r>
              <a:endParaRPr lang="zh-TW" altLang="en-US" sz="2000" dirty="0"/>
            </a:p>
          </p:txBody>
        </p:sp>
      </p:grpSp>
      <p:sp>
        <p:nvSpPr>
          <p:cNvPr id="7" name="文字方塊 6"/>
          <p:cNvSpPr txBox="1"/>
          <p:nvPr/>
        </p:nvSpPr>
        <p:spPr>
          <a:xfrm>
            <a:off x="349917" y="303761"/>
            <a:ext cx="46040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Fix </a:t>
            </a:r>
            <a:r>
              <a:rPr lang="el-GR" altLang="zh-TW" sz="2400" dirty="0" smtClean="0"/>
              <a:t>ω</a:t>
            </a:r>
            <a:r>
              <a:rPr lang="en-US" altLang="zh-TW" sz="2400" baseline="-25000" dirty="0" smtClean="0"/>
              <a:t>0</a:t>
            </a:r>
            <a:r>
              <a:rPr lang="en-US" altLang="zh-TW" sz="2400" dirty="0" smtClean="0"/>
              <a:t>, decrease </a:t>
            </a:r>
            <a:r>
              <a:rPr lang="el-GR" altLang="zh-TW" sz="2400" dirty="0" smtClean="0"/>
              <a:t>α</a:t>
            </a:r>
            <a:endParaRPr lang="zh-TW" altLang="en-US" sz="2400" dirty="0"/>
          </a:p>
        </p:txBody>
      </p:sp>
      <p:sp>
        <p:nvSpPr>
          <p:cNvPr id="10" name="文字方塊 9"/>
          <p:cNvSpPr txBox="1"/>
          <p:nvPr/>
        </p:nvSpPr>
        <p:spPr>
          <a:xfrm>
            <a:off x="521368" y="718601"/>
            <a:ext cx="53159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The position of the two roots </a:t>
            </a:r>
            <a:r>
              <a:rPr lang="el-GR" altLang="zh-TW" sz="2400" dirty="0" smtClean="0"/>
              <a:t>λ</a:t>
            </a:r>
            <a:r>
              <a:rPr lang="en-US" altLang="zh-TW" sz="2400" baseline="-25000" dirty="0" smtClean="0"/>
              <a:t>1</a:t>
            </a:r>
            <a:r>
              <a:rPr lang="en-US" altLang="zh-TW" sz="2400" dirty="0" smtClean="0"/>
              <a:t> and </a:t>
            </a:r>
            <a:r>
              <a:rPr lang="el-GR" altLang="zh-TW" sz="2400" dirty="0" smtClean="0"/>
              <a:t>λ</a:t>
            </a:r>
            <a:r>
              <a:rPr lang="en-US" altLang="zh-TW" sz="2400" baseline="-25000" dirty="0"/>
              <a:t>2</a:t>
            </a:r>
            <a:r>
              <a:rPr lang="en-US" altLang="zh-TW" sz="2400" dirty="0" smtClean="0"/>
              <a:t>. </a:t>
            </a:r>
            <a:endParaRPr lang="zh-TW" altLang="en-US" sz="2400" dirty="0"/>
          </a:p>
        </p:txBody>
      </p:sp>
      <p:graphicFrame>
        <p:nvGraphicFramePr>
          <p:cNvPr id="11" name="Object 4"/>
          <p:cNvGraphicFramePr>
            <a:graphicFrameLocks noChangeAspect="1"/>
          </p:cNvGraphicFramePr>
          <p:nvPr>
            <p:extLst/>
          </p:nvPr>
        </p:nvGraphicFramePr>
        <p:xfrm>
          <a:off x="5837320" y="349108"/>
          <a:ext cx="2781300" cy="6343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3" name="方程式" r:id="rId5" imgW="1434960" imgH="291960" progId="Equation.3">
                  <p:embed/>
                </p:oleObj>
              </mc:Choice>
              <mc:Fallback>
                <p:oleObj name="方程式" r:id="rId5" imgW="1434960" imgH="29196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37320" y="349108"/>
                        <a:ext cx="2781300" cy="63433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9943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Time-Domain Response of a System Versus Position of Poles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" y="2045731"/>
            <a:ext cx="8258175" cy="4689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667000" y="1676399"/>
            <a:ext cx="13163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(unstable)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78874" y="1537899"/>
            <a:ext cx="256512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(constant magnitude</a:t>
            </a:r>
          </a:p>
          <a:p>
            <a:r>
              <a:rPr lang="en-US" dirty="0" smtClean="0"/>
              <a:t>Oscillation)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477000" y="4495800"/>
            <a:ext cx="24881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(exponential decay)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52400" y="5105400"/>
            <a:ext cx="260680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The location of the </a:t>
            </a:r>
          </a:p>
          <a:p>
            <a:r>
              <a:rPr lang="en-US" dirty="0" smtClean="0"/>
              <a:t>poles of a closed</a:t>
            </a:r>
          </a:p>
          <a:p>
            <a:r>
              <a:rPr lang="en-US" dirty="0" smtClean="0"/>
              <a:t>Loop system is shown.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66754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Cancellation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427173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What are we considering?</a:t>
            </a:r>
            <a:endParaRPr lang="zh-TW" altLang="en-US" dirty="0"/>
          </a:p>
        </p:txBody>
      </p:sp>
      <p:sp>
        <p:nvSpPr>
          <p:cNvPr id="4" name="矩形 3"/>
          <p:cNvSpPr/>
          <p:nvPr/>
        </p:nvSpPr>
        <p:spPr>
          <a:xfrm>
            <a:off x="3632245" y="1690689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Complete Response</a:t>
            </a:r>
            <a:endParaRPr lang="zh-TW" altLang="en-US" sz="2400" dirty="0"/>
          </a:p>
        </p:txBody>
      </p:sp>
      <p:sp>
        <p:nvSpPr>
          <p:cNvPr id="5" name="矩形 4"/>
          <p:cNvSpPr/>
          <p:nvPr/>
        </p:nvSpPr>
        <p:spPr>
          <a:xfrm>
            <a:off x="5965468" y="4022370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Natural Response</a:t>
            </a:r>
            <a:endParaRPr lang="zh-TW" altLang="en-US" sz="2400" dirty="0"/>
          </a:p>
        </p:txBody>
      </p:sp>
      <p:sp>
        <p:nvSpPr>
          <p:cNvPr id="6" name="矩形 5"/>
          <p:cNvSpPr/>
          <p:nvPr/>
        </p:nvSpPr>
        <p:spPr>
          <a:xfrm>
            <a:off x="1477179" y="4093761"/>
            <a:ext cx="2176529" cy="720000"/>
          </a:xfrm>
          <a:prstGeom prst="rect">
            <a:avLst/>
          </a:prstGeom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Forced Response</a:t>
            </a:r>
            <a:endParaRPr lang="zh-TW" altLang="en-US" sz="2400" dirty="0"/>
          </a:p>
        </p:txBody>
      </p:sp>
      <p:sp>
        <p:nvSpPr>
          <p:cNvPr id="7" name="矩形 6"/>
          <p:cNvSpPr/>
          <p:nvPr/>
        </p:nvSpPr>
        <p:spPr>
          <a:xfrm>
            <a:off x="1477179" y="2781150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State Response</a:t>
            </a:r>
            <a:endParaRPr lang="zh-TW" altLang="en-US" sz="2400" dirty="0"/>
          </a:p>
        </p:txBody>
      </p:sp>
      <p:sp>
        <p:nvSpPr>
          <p:cNvPr id="8" name="矩形 7"/>
          <p:cNvSpPr/>
          <p:nvPr/>
        </p:nvSpPr>
        <p:spPr>
          <a:xfrm>
            <a:off x="5924215" y="2829758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Zero Input Response</a:t>
            </a:r>
            <a:endParaRPr lang="zh-TW" altLang="en-US" sz="2400" dirty="0"/>
          </a:p>
        </p:txBody>
      </p:sp>
      <p:sp>
        <p:nvSpPr>
          <p:cNvPr id="9" name="矩形 8"/>
          <p:cNvSpPr/>
          <p:nvPr/>
        </p:nvSpPr>
        <p:spPr>
          <a:xfrm>
            <a:off x="5965468" y="5427888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Transient Response</a:t>
            </a:r>
            <a:endParaRPr lang="zh-TW" altLang="en-US" sz="2400" dirty="0"/>
          </a:p>
        </p:txBody>
      </p:sp>
      <p:sp>
        <p:nvSpPr>
          <p:cNvPr id="10" name="矩形 9"/>
          <p:cNvSpPr/>
          <p:nvPr/>
        </p:nvSpPr>
        <p:spPr>
          <a:xfrm>
            <a:off x="1524169" y="5449141"/>
            <a:ext cx="2176529" cy="720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smtClean="0"/>
              <a:t>Steady State Response</a:t>
            </a:r>
            <a:endParaRPr lang="zh-TW" altLang="en-US" sz="2400" dirty="0"/>
          </a:p>
        </p:txBody>
      </p:sp>
      <p:cxnSp>
        <p:nvCxnSpPr>
          <p:cNvPr id="18" name="直線單箭頭接點 17"/>
          <p:cNvCxnSpPr>
            <a:stCxn id="4" idx="2"/>
            <a:endCxn id="7" idx="0"/>
          </p:cNvCxnSpPr>
          <p:nvPr/>
        </p:nvCxnSpPr>
        <p:spPr>
          <a:xfrm flipH="1">
            <a:off x="2565444" y="2410689"/>
            <a:ext cx="2155066" cy="37046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單箭頭接點 18"/>
          <p:cNvCxnSpPr>
            <a:stCxn id="4" idx="2"/>
            <a:endCxn id="8" idx="0"/>
          </p:cNvCxnSpPr>
          <p:nvPr/>
        </p:nvCxnSpPr>
        <p:spPr>
          <a:xfrm>
            <a:off x="4720510" y="2410689"/>
            <a:ext cx="2291970" cy="41906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直線單箭頭接點 19"/>
          <p:cNvCxnSpPr>
            <a:stCxn id="7" idx="2"/>
            <a:endCxn id="6" idx="0"/>
          </p:cNvCxnSpPr>
          <p:nvPr/>
        </p:nvCxnSpPr>
        <p:spPr>
          <a:xfrm>
            <a:off x="2565444" y="3501150"/>
            <a:ext cx="0" cy="592611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/>
          <p:cNvCxnSpPr/>
          <p:nvPr/>
        </p:nvCxnSpPr>
        <p:spPr>
          <a:xfrm>
            <a:off x="7058974" y="3549758"/>
            <a:ext cx="0" cy="47261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直線單箭頭接點 21"/>
          <p:cNvCxnSpPr>
            <a:endCxn id="5" idx="0"/>
          </p:cNvCxnSpPr>
          <p:nvPr/>
        </p:nvCxnSpPr>
        <p:spPr>
          <a:xfrm>
            <a:off x="2543980" y="3476607"/>
            <a:ext cx="4509753" cy="54576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單箭頭接點 23"/>
          <p:cNvCxnSpPr>
            <a:endCxn id="9" idx="0"/>
          </p:cNvCxnSpPr>
          <p:nvPr/>
        </p:nvCxnSpPr>
        <p:spPr>
          <a:xfrm>
            <a:off x="2588938" y="4813761"/>
            <a:ext cx="4464795" cy="614127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單箭頭接點 24"/>
          <p:cNvCxnSpPr>
            <a:endCxn id="10" idx="0"/>
          </p:cNvCxnSpPr>
          <p:nvPr/>
        </p:nvCxnSpPr>
        <p:spPr>
          <a:xfrm>
            <a:off x="2565444" y="4816908"/>
            <a:ext cx="0" cy="632233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矩形 36"/>
          <p:cNvSpPr/>
          <p:nvPr/>
        </p:nvSpPr>
        <p:spPr>
          <a:xfrm>
            <a:off x="1114426" y="5301762"/>
            <a:ext cx="7258050" cy="95305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1114426" y="1550637"/>
            <a:ext cx="7258050" cy="344998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文字方塊 27"/>
          <p:cNvSpPr txBox="1"/>
          <p:nvPr/>
        </p:nvSpPr>
        <p:spPr>
          <a:xfrm>
            <a:off x="2036136" y="1832128"/>
            <a:ext cx="159610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Final target</a:t>
            </a:r>
            <a:endParaRPr lang="zh-TW" altLang="en-US" sz="2400" dirty="0"/>
          </a:p>
        </p:txBody>
      </p:sp>
      <p:sp>
        <p:nvSpPr>
          <p:cNvPr id="26" name="文字方塊 25"/>
          <p:cNvSpPr txBox="1"/>
          <p:nvPr/>
        </p:nvSpPr>
        <p:spPr>
          <a:xfrm>
            <a:off x="5866495" y="1652084"/>
            <a:ext cx="217653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What really observed</a:t>
            </a:r>
            <a:endParaRPr lang="zh-TW" altLang="en-US" sz="2400" dirty="0"/>
          </a:p>
        </p:txBody>
      </p:sp>
      <p:sp>
        <p:nvSpPr>
          <p:cNvPr id="3" name="文字方塊 2"/>
          <p:cNvSpPr txBox="1"/>
          <p:nvPr/>
        </p:nvSpPr>
        <p:spPr>
          <a:xfrm>
            <a:off x="6927761" y="1125436"/>
            <a:ext cx="234596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Chapter 5 and 9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1477179" y="4104388"/>
            <a:ext cx="2188338" cy="72000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30" name="文字方塊 29"/>
          <p:cNvSpPr txBox="1"/>
          <p:nvPr/>
        </p:nvSpPr>
        <p:spPr>
          <a:xfrm>
            <a:off x="3605849" y="5798655"/>
            <a:ext cx="238601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>
                <a:solidFill>
                  <a:srgbClr val="FF0000"/>
                </a:solidFill>
              </a:rPr>
              <a:t>This lecture</a:t>
            </a:r>
            <a:endParaRPr lang="zh-TW" altLang="en-US" sz="2400" dirty="0">
              <a:solidFill>
                <a:srgbClr val="FF0000"/>
              </a:solidFill>
            </a:endParaRPr>
          </a:p>
        </p:txBody>
      </p:sp>
      <p:graphicFrame>
        <p:nvGraphicFramePr>
          <p:cNvPr id="3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5541218"/>
              </p:ext>
            </p:extLst>
          </p:nvPr>
        </p:nvGraphicFramePr>
        <p:xfrm>
          <a:off x="1074738" y="6302375"/>
          <a:ext cx="3076575" cy="476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85" name="方程式" r:id="rId4" imgW="1384200" imgH="228600" progId="Equation.3">
                  <p:embed/>
                </p:oleObj>
              </mc:Choice>
              <mc:Fallback>
                <p:oleObj name="方程式" r:id="rId4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4738" y="6302375"/>
                        <a:ext cx="3076575" cy="4762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46997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  <p:bldP spid="3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10.3 </a:t>
            </a:r>
            <a:r>
              <a:rPr lang="en-US" altLang="zh-TW" dirty="0"/>
              <a:t>- Miller </a:t>
            </a:r>
            <a:r>
              <a:rPr lang="en-US" altLang="zh-TW" dirty="0" smtClean="0"/>
              <a:t>Effect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46" y="1690689"/>
            <a:ext cx="4741682" cy="217796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46" y="3888336"/>
            <a:ext cx="4841773" cy="2611770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5547917" y="1536177"/>
          <a:ext cx="2436812" cy="1479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6" name="方程式" r:id="rId5" imgW="1358640" imgH="825480" progId="Equation.3">
                  <p:embed/>
                </p:oleObj>
              </mc:Choice>
              <mc:Fallback>
                <p:oleObj name="方程式" r:id="rId5" imgW="1358640" imgH="825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47917" y="1536177"/>
                        <a:ext cx="2436812" cy="1479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5937210" y="2960191"/>
          <a:ext cx="1798637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7" name="方程式" r:id="rId7" imgW="1002960" imgH="482400" progId="Equation.3">
                  <p:embed/>
                </p:oleObj>
              </mc:Choice>
              <mc:Fallback>
                <p:oleObj name="方程式" r:id="rId7" imgW="1002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10" y="2960191"/>
                        <a:ext cx="1798637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5937210" y="3912691"/>
          <a:ext cx="22542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8" name="方程式" r:id="rId9" imgW="1257120" imgH="482400" progId="Equation.3">
                  <p:embed/>
                </p:oleObj>
              </mc:Choice>
              <mc:Fallback>
                <p:oleObj name="方程式" r:id="rId9" imgW="1257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7210" y="3912691"/>
                        <a:ext cx="22542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/>
          </p:nvPr>
        </p:nvGraphicFramePr>
        <p:xfrm>
          <a:off x="5930519" y="4888438"/>
          <a:ext cx="1343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969" name="方程式" r:id="rId11" imgW="749160" imgH="419040" progId="Equation.3">
                  <p:embed/>
                </p:oleObj>
              </mc:Choice>
              <mc:Fallback>
                <p:oleObj name="方程式" r:id="rId11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0519" y="4888438"/>
                        <a:ext cx="13430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文字方塊 9"/>
          <p:cNvSpPr txBox="1"/>
          <p:nvPr/>
        </p:nvSpPr>
        <p:spPr>
          <a:xfrm>
            <a:off x="5956672" y="5804599"/>
            <a:ext cx="2633743" cy="83099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38100"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Capacitor with capacitance C(1+A)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8819894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Example 10.3 </a:t>
            </a:r>
            <a:r>
              <a:rPr lang="en-US" altLang="zh-TW" dirty="0"/>
              <a:t>- Miller </a:t>
            </a:r>
            <a:r>
              <a:rPr lang="en-US" altLang="zh-TW" dirty="0" smtClean="0"/>
              <a:t>Effect</a:t>
            </a:r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2346" y="1690689"/>
            <a:ext cx="4741682" cy="2177969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2346" y="3888336"/>
            <a:ext cx="4841773" cy="2611770"/>
          </a:xfrm>
          <a:prstGeom prst="rect">
            <a:avLst/>
          </a:prstGeom>
        </p:spPr>
      </p:pic>
      <p:graphicFrame>
        <p:nvGraphicFramePr>
          <p:cNvPr id="6" name="Object 4"/>
          <p:cNvGraphicFramePr>
            <a:graphicFrameLocks noChangeAspect="1"/>
          </p:cNvGraphicFramePr>
          <p:nvPr>
            <p:extLst/>
          </p:nvPr>
        </p:nvGraphicFramePr>
        <p:xfrm>
          <a:off x="5457825" y="1525588"/>
          <a:ext cx="2619375" cy="1501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0" name="方程式" r:id="rId5" imgW="1460160" imgH="838080" progId="Equation.3">
                  <p:embed/>
                </p:oleObj>
              </mc:Choice>
              <mc:Fallback>
                <p:oleObj name="方程式" r:id="rId5" imgW="1460160" imgH="838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57825" y="1525588"/>
                        <a:ext cx="2619375" cy="1501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4"/>
          <p:cNvGraphicFramePr>
            <a:graphicFrameLocks noChangeAspect="1"/>
          </p:cNvGraphicFramePr>
          <p:nvPr>
            <p:extLst/>
          </p:nvPr>
        </p:nvGraphicFramePr>
        <p:xfrm>
          <a:off x="5803528" y="2833698"/>
          <a:ext cx="1798638" cy="887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1" name="方程式" r:id="rId7" imgW="1002960" imgH="495000" progId="Equation.3">
                  <p:embed/>
                </p:oleObj>
              </mc:Choice>
              <mc:Fallback>
                <p:oleObj name="方程式" r:id="rId7" imgW="1002960" imgH="495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03528" y="2833698"/>
                        <a:ext cx="1798638" cy="887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/>
          </p:nvPr>
        </p:nvGraphicFramePr>
        <p:xfrm>
          <a:off x="5822950" y="3772459"/>
          <a:ext cx="2254250" cy="865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2" name="方程式" r:id="rId9" imgW="1257120" imgH="482400" progId="Equation.3">
                  <p:embed/>
                </p:oleObj>
              </mc:Choice>
              <mc:Fallback>
                <p:oleObj name="方程式" r:id="rId9" imgW="125712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3772459"/>
                        <a:ext cx="2254250" cy="865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/>
          </p:nvPr>
        </p:nvGraphicFramePr>
        <p:xfrm>
          <a:off x="5822950" y="4630268"/>
          <a:ext cx="1343025" cy="752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3" name="方程式" r:id="rId11" imgW="749160" imgH="419040" progId="Equation.3">
                  <p:embed/>
                </p:oleObj>
              </mc:Choice>
              <mc:Fallback>
                <p:oleObj name="方程式" r:id="rId11" imgW="749160" imgH="4190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2950" y="4630268"/>
                        <a:ext cx="1343025" cy="752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4"/>
          <p:cNvGraphicFramePr>
            <a:graphicFrameLocks noChangeAspect="1"/>
          </p:cNvGraphicFramePr>
          <p:nvPr>
            <p:extLst/>
          </p:nvPr>
        </p:nvGraphicFramePr>
        <p:xfrm>
          <a:off x="7273543" y="4666210"/>
          <a:ext cx="1479550" cy="1117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044" name="方程式" r:id="rId13" imgW="825480" imgH="622080" progId="Equation.3">
                  <p:embed/>
                </p:oleObj>
              </mc:Choice>
              <mc:Fallback>
                <p:oleObj name="方程式" r:id="rId13" imgW="825480" imgH="6220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273543" y="4666210"/>
                        <a:ext cx="1479550" cy="1117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群組 2"/>
          <p:cNvGrpSpPr/>
          <p:nvPr/>
        </p:nvGrpSpPr>
        <p:grpSpPr>
          <a:xfrm>
            <a:off x="5518341" y="5812373"/>
            <a:ext cx="3295268" cy="830997"/>
            <a:chOff x="5457825" y="5860981"/>
            <a:chExt cx="3295268" cy="830997"/>
          </a:xfrm>
        </p:grpSpPr>
        <p:sp>
          <p:nvSpPr>
            <p:cNvPr id="10" name="文字方塊 9"/>
            <p:cNvSpPr txBox="1"/>
            <p:nvPr/>
          </p:nvSpPr>
          <p:spPr>
            <a:xfrm>
              <a:off x="5457825" y="5860981"/>
              <a:ext cx="3295268" cy="830997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 w="38100">
              <a:solidFill>
                <a:srgbClr val="0070C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altLang="zh-TW" sz="2400" dirty="0" smtClean="0"/>
                <a:t>Capacitor with capacitance</a:t>
              </a:r>
              <a:endParaRPr lang="zh-TW" altLang="en-US" sz="2400" dirty="0"/>
            </a:p>
          </p:txBody>
        </p:sp>
        <p:graphicFrame>
          <p:nvGraphicFramePr>
            <p:cNvPr id="13" name="Object 4"/>
            <p:cNvGraphicFramePr>
              <a:graphicFrameLocks noChangeAspect="1"/>
            </p:cNvGraphicFramePr>
            <p:nvPr>
              <p:extLst/>
            </p:nvPr>
          </p:nvGraphicFramePr>
          <p:xfrm>
            <a:off x="7530306" y="5888336"/>
            <a:ext cx="1093787" cy="77628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8045" name="方程式" r:id="rId15" imgW="609480" imgH="431640" progId="Equation.3">
                    <p:embed/>
                  </p:oleObj>
                </mc:Choice>
                <mc:Fallback>
                  <p:oleObj name="方程式" r:id="rId15" imgW="609480" imgH="431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6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7530306" y="5888336"/>
                          <a:ext cx="1093787" cy="776288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249462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Example 10.3 - Miller Effect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02399" y="4315809"/>
            <a:ext cx="5883810" cy="2337404"/>
          </a:xfrm>
          <a:prstGeom prst="rect">
            <a:avLst/>
          </a:prstGeom>
        </p:spPr>
      </p:pic>
      <p:pic>
        <p:nvPicPr>
          <p:cNvPr id="5" name="圖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21449" y="1533991"/>
            <a:ext cx="5762558" cy="2646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2719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Complex Frequency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3673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Complex Frequency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354869" y="1560023"/>
            <a:ext cx="224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In Chapter 6</a:t>
            </a:r>
            <a:endParaRPr lang="zh-TW" altLang="en-US" sz="2400" b="1" i="1" u="sng" dirty="0"/>
          </a:p>
        </p:txBody>
      </p:sp>
      <p:sp>
        <p:nvSpPr>
          <p:cNvPr id="5" name="文字方塊 4"/>
          <p:cNvSpPr txBox="1"/>
          <p:nvPr/>
        </p:nvSpPr>
        <p:spPr>
          <a:xfrm>
            <a:off x="748047" y="1949617"/>
            <a:ext cx="366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Current or Voltage Sources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4659087" y="1949617"/>
            <a:ext cx="44849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Currents or Voltages in the </a:t>
            </a:r>
            <a:r>
              <a:rPr lang="en-US" altLang="zh-TW" sz="2400" dirty="0"/>
              <a:t>c</a:t>
            </a:r>
            <a:r>
              <a:rPr lang="en-US" altLang="zh-TW" sz="2400" dirty="0" smtClean="0"/>
              <a:t>ircuit</a:t>
            </a:r>
            <a:endParaRPr lang="zh-TW" altLang="en-US" sz="2400" dirty="0"/>
          </a:p>
        </p:txBody>
      </p:sp>
      <p:graphicFrame>
        <p:nvGraphicFramePr>
          <p:cNvPr id="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61100252"/>
              </p:ext>
            </p:extLst>
          </p:nvPr>
        </p:nvGraphicFramePr>
        <p:xfrm>
          <a:off x="1223191" y="2411282"/>
          <a:ext cx="2710800" cy="45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2" name="方程式" r:id="rId3" imgW="1218960" imgH="215640" progId="Equation.3">
                  <p:embed/>
                </p:oleObj>
              </mc:Choice>
              <mc:Fallback>
                <p:oleObj name="方程式" r:id="rId3" imgW="12189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23191" y="2411282"/>
                        <a:ext cx="2710800" cy="45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926832"/>
              </p:ext>
            </p:extLst>
          </p:nvPr>
        </p:nvGraphicFramePr>
        <p:xfrm>
          <a:off x="5245749" y="2411476"/>
          <a:ext cx="2879725" cy="44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3" name="方程式" r:id="rId5" imgW="1295280" imgH="215640" progId="Equation.3">
                  <p:embed/>
                </p:oleObj>
              </mc:Choice>
              <mc:Fallback>
                <p:oleObj name="方程式" r:id="rId5" imgW="12952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45749" y="2411476"/>
                        <a:ext cx="2879725" cy="44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354869" y="3787233"/>
            <a:ext cx="224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i="1" u="sng" dirty="0" smtClean="0"/>
              <a:t>In Chapter 10</a:t>
            </a:r>
            <a:endParaRPr lang="zh-TW" altLang="en-US" sz="2400" b="1" i="1" u="sng" dirty="0"/>
          </a:p>
        </p:txBody>
      </p:sp>
      <p:sp>
        <p:nvSpPr>
          <p:cNvPr id="10" name="文字方塊 9"/>
          <p:cNvSpPr txBox="1"/>
          <p:nvPr/>
        </p:nvSpPr>
        <p:spPr>
          <a:xfrm>
            <a:off x="767663" y="4226787"/>
            <a:ext cx="36610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Current or Voltage Sources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4659087" y="4226787"/>
            <a:ext cx="4497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Currents or Voltages in the circuit</a:t>
            </a:r>
            <a:endParaRPr lang="zh-TW" altLang="en-US" sz="2400" dirty="0"/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32699563"/>
              </p:ext>
            </p:extLst>
          </p:nvPr>
        </p:nvGraphicFramePr>
        <p:xfrm>
          <a:off x="1206398" y="4646349"/>
          <a:ext cx="30781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4" name="方程式" r:id="rId7" imgW="1384200" imgH="228600" progId="Equation.3">
                  <p:embed/>
                </p:oleObj>
              </mc:Choice>
              <mc:Fallback>
                <p:oleObj name="方程式" r:id="rId7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06398" y="4646349"/>
                        <a:ext cx="3078162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8771573"/>
              </p:ext>
            </p:extLst>
          </p:nvPr>
        </p:nvGraphicFramePr>
        <p:xfrm>
          <a:off x="5207000" y="4621213"/>
          <a:ext cx="3219450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05" name="方程式" r:id="rId9" imgW="1447560" imgH="228600" progId="Equation.3">
                  <p:embed/>
                </p:oleObj>
              </mc:Choice>
              <mc:Fallback>
                <p:oleObj name="方程式" r:id="rId9" imgW="144756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621213"/>
                        <a:ext cx="3219450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文字方塊 14"/>
          <p:cNvSpPr txBox="1"/>
          <p:nvPr/>
        </p:nvSpPr>
        <p:spPr>
          <a:xfrm>
            <a:off x="1263896" y="6233276"/>
            <a:ext cx="72146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You can observe the results from differential equation.</a:t>
            </a:r>
            <a:endParaRPr lang="zh-TW" altLang="en-US" sz="2400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1724019" y="2919748"/>
            <a:ext cx="40754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solidFill>
                  <a:srgbClr val="00B050"/>
                </a:solidFill>
              </a:rPr>
              <a:t>The same frequency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sp>
        <p:nvSpPr>
          <p:cNvPr id="23" name="文字方塊 22"/>
          <p:cNvSpPr txBox="1"/>
          <p:nvPr/>
        </p:nvSpPr>
        <p:spPr>
          <a:xfrm>
            <a:off x="1733065" y="3339978"/>
            <a:ext cx="601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solidFill>
                  <a:srgbClr val="0070C0"/>
                </a:solidFill>
              </a:rPr>
              <a:t>Different magnitude and phase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24" name="文字方塊 23"/>
          <p:cNvSpPr txBox="1"/>
          <p:nvPr/>
        </p:nvSpPr>
        <p:spPr>
          <a:xfrm>
            <a:off x="1724018" y="5670189"/>
            <a:ext cx="601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solidFill>
                  <a:srgbClr val="0070C0"/>
                </a:solidFill>
              </a:rPr>
              <a:t>Different magnitude and phase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sp>
        <p:nvSpPr>
          <p:cNvPr id="25" name="文字方塊 24"/>
          <p:cNvSpPr txBox="1"/>
          <p:nvPr/>
        </p:nvSpPr>
        <p:spPr>
          <a:xfrm>
            <a:off x="1724019" y="5222934"/>
            <a:ext cx="6010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zh-TW" sz="2400" dirty="0" smtClean="0">
                <a:solidFill>
                  <a:srgbClr val="00B050"/>
                </a:solidFill>
              </a:rPr>
              <a:t>The same frequency and exponential term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cxnSp>
        <p:nvCxnSpPr>
          <p:cNvPr id="50" name="直線接點 49"/>
          <p:cNvCxnSpPr/>
          <p:nvPr/>
        </p:nvCxnSpPr>
        <p:spPr>
          <a:xfrm>
            <a:off x="2109500" y="2788080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直線接點 50"/>
          <p:cNvCxnSpPr/>
          <p:nvPr/>
        </p:nvCxnSpPr>
        <p:spPr>
          <a:xfrm>
            <a:off x="3527591" y="2788080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直線接點 51"/>
          <p:cNvCxnSpPr/>
          <p:nvPr/>
        </p:nvCxnSpPr>
        <p:spPr>
          <a:xfrm>
            <a:off x="6149907" y="2788080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接點 52"/>
          <p:cNvCxnSpPr/>
          <p:nvPr/>
        </p:nvCxnSpPr>
        <p:spPr>
          <a:xfrm>
            <a:off x="7669596" y="2788080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直線接點 53"/>
          <p:cNvCxnSpPr/>
          <p:nvPr/>
        </p:nvCxnSpPr>
        <p:spPr>
          <a:xfrm>
            <a:off x="6106365" y="5016022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/>
          <p:cNvCxnSpPr/>
          <p:nvPr/>
        </p:nvCxnSpPr>
        <p:spPr>
          <a:xfrm>
            <a:off x="7959879" y="5016022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直線接點 55"/>
          <p:cNvCxnSpPr/>
          <p:nvPr/>
        </p:nvCxnSpPr>
        <p:spPr>
          <a:xfrm>
            <a:off x="2080477" y="5085866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直線接點 56"/>
          <p:cNvCxnSpPr/>
          <p:nvPr/>
        </p:nvCxnSpPr>
        <p:spPr>
          <a:xfrm>
            <a:off x="3904963" y="5085866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直線接點 57"/>
          <p:cNvCxnSpPr/>
          <p:nvPr/>
        </p:nvCxnSpPr>
        <p:spPr>
          <a:xfrm>
            <a:off x="6544739" y="2788080"/>
            <a:ext cx="82851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直線接點 59"/>
          <p:cNvCxnSpPr/>
          <p:nvPr/>
        </p:nvCxnSpPr>
        <p:spPr>
          <a:xfrm>
            <a:off x="2409991" y="2782160"/>
            <a:ext cx="828518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直線接點 60"/>
          <p:cNvCxnSpPr/>
          <p:nvPr/>
        </p:nvCxnSpPr>
        <p:spPr>
          <a:xfrm>
            <a:off x="2351940" y="5085866"/>
            <a:ext cx="1311382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接點 62"/>
          <p:cNvCxnSpPr/>
          <p:nvPr/>
        </p:nvCxnSpPr>
        <p:spPr>
          <a:xfrm>
            <a:off x="6421370" y="5016022"/>
            <a:ext cx="1312923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3796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22" grpId="0"/>
      <p:bldP spid="23" grpId="0"/>
      <p:bldP spid="24" grpId="0"/>
      <p:bldP spid="2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4951" y="1676488"/>
            <a:ext cx="5003300" cy="5031988"/>
          </a:xfrm>
          <a:prstGeom prst="rect">
            <a:avLst/>
          </a:prstGeom>
        </p:spPr>
      </p:pic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3403991"/>
              </p:ext>
            </p:extLst>
          </p:nvPr>
        </p:nvGraphicFramePr>
        <p:xfrm>
          <a:off x="567991" y="2239945"/>
          <a:ext cx="3078162" cy="4778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0" name="方程式" r:id="rId4" imgW="1384200" imgH="228600" progId="Equation.3">
                  <p:embed/>
                </p:oleObj>
              </mc:Choice>
              <mc:Fallback>
                <p:oleObj name="方程式" r:id="rId4" imgW="13842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991" y="2239945"/>
                        <a:ext cx="3078162" cy="4778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直線接點 8"/>
          <p:cNvCxnSpPr/>
          <p:nvPr/>
        </p:nvCxnSpPr>
        <p:spPr>
          <a:xfrm>
            <a:off x="1448551" y="2654522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接點 9"/>
          <p:cNvCxnSpPr/>
          <p:nvPr/>
        </p:nvCxnSpPr>
        <p:spPr>
          <a:xfrm>
            <a:off x="3244014" y="2654522"/>
            <a:ext cx="271463" cy="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文字方塊 10"/>
          <p:cNvSpPr txBox="1"/>
          <p:nvPr/>
        </p:nvSpPr>
        <p:spPr>
          <a:xfrm>
            <a:off x="667752" y="3299732"/>
            <a:ext cx="13430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err="1" smtClean="0">
                <a:solidFill>
                  <a:srgbClr val="0070C0"/>
                </a:solidFill>
              </a:rPr>
              <a:t>Phasor</a:t>
            </a:r>
            <a:r>
              <a:rPr lang="en-US" altLang="zh-TW" sz="2400" dirty="0" smtClean="0">
                <a:solidFill>
                  <a:srgbClr val="0070C0"/>
                </a:solidFill>
              </a:rPr>
              <a:t>:</a:t>
            </a:r>
            <a:endParaRPr lang="zh-TW" altLang="en-US" sz="2400" dirty="0">
              <a:solidFill>
                <a:srgbClr val="0070C0"/>
              </a:solidFill>
            </a:endParaRPr>
          </a:p>
        </p:txBody>
      </p:sp>
      <p:graphicFrame>
        <p:nvGraphicFramePr>
          <p:cNvPr id="1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7674300"/>
              </p:ext>
            </p:extLst>
          </p:nvPr>
        </p:nvGraphicFramePr>
        <p:xfrm>
          <a:off x="1183398" y="3783198"/>
          <a:ext cx="1411287" cy="450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1" name="方程式" r:id="rId6" imgW="634680" imgH="215640" progId="Equation.3">
                  <p:embed/>
                </p:oleObj>
              </mc:Choice>
              <mc:Fallback>
                <p:oleObj name="方程式" r:id="rId6" imgW="6346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83398" y="3783198"/>
                        <a:ext cx="1411287" cy="450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字方塊 12"/>
          <p:cNvSpPr txBox="1"/>
          <p:nvPr/>
        </p:nvSpPr>
        <p:spPr>
          <a:xfrm>
            <a:off x="666707" y="4549572"/>
            <a:ext cx="161448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>
                <a:solidFill>
                  <a:srgbClr val="00B050"/>
                </a:solidFill>
              </a:rPr>
              <a:t>Complex Frequency:</a:t>
            </a:r>
            <a:endParaRPr lang="zh-TW" altLang="en-US" sz="2400" dirty="0">
              <a:solidFill>
                <a:srgbClr val="00B050"/>
              </a:solidFill>
            </a:endParaRPr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33297564"/>
              </p:ext>
            </p:extLst>
          </p:nvPr>
        </p:nvGraphicFramePr>
        <p:xfrm>
          <a:off x="1130300" y="5510213"/>
          <a:ext cx="15525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542" name="方程式" r:id="rId8" imgW="698400" imgH="190440" progId="Equation.3">
                  <p:embed/>
                </p:oleObj>
              </mc:Choice>
              <mc:Fallback>
                <p:oleObj name="方程式" r:id="rId8" imgW="6984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30300" y="5510213"/>
                        <a:ext cx="1552575" cy="396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文字方塊 15"/>
          <p:cNvSpPr txBox="1"/>
          <p:nvPr/>
        </p:nvSpPr>
        <p:spPr>
          <a:xfrm>
            <a:off x="6549481" y="1445655"/>
            <a:ext cx="16144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 smtClean="0"/>
              <a:t>s plane</a:t>
            </a:r>
            <a:endParaRPr lang="zh-TW" altLang="en-US" sz="2400" dirty="0"/>
          </a:p>
        </p:txBody>
      </p:sp>
      <p:sp>
        <p:nvSpPr>
          <p:cNvPr id="17" name="標題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en-US" altLang="zh-TW" dirty="0" smtClean="0"/>
              <a:t>Complex Frequency</a:t>
            </a:r>
            <a:endParaRPr lang="zh-TW" altLang="en-US" dirty="0"/>
          </a:p>
        </p:txBody>
      </p:sp>
      <p:cxnSp>
        <p:nvCxnSpPr>
          <p:cNvPr id="18" name="直線接點 17"/>
          <p:cNvCxnSpPr/>
          <p:nvPr/>
        </p:nvCxnSpPr>
        <p:spPr>
          <a:xfrm>
            <a:off x="1848561" y="2468785"/>
            <a:ext cx="180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接點 18"/>
          <p:cNvCxnSpPr/>
          <p:nvPr/>
        </p:nvCxnSpPr>
        <p:spPr>
          <a:xfrm>
            <a:off x="2696327" y="2655632"/>
            <a:ext cx="216000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4844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3" grpId="0"/>
      <p:bldP spid="1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smtClean="0"/>
              <a:t>Generalized Impedance 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743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Complex Frequency - Inductor</a:t>
            </a:r>
            <a:endParaRPr lang="zh-TW" altLang="en-US" dirty="0"/>
          </a:p>
        </p:txBody>
      </p:sp>
      <p:pic>
        <p:nvPicPr>
          <p:cNvPr id="14" name="圖片 1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3726" y="3010694"/>
            <a:ext cx="1019175" cy="2324100"/>
          </a:xfrm>
          <a:prstGeom prst="rect">
            <a:avLst/>
          </a:prstGeom>
        </p:spPr>
      </p:pic>
      <p:graphicFrame>
        <p:nvGraphicFramePr>
          <p:cNvPr id="1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0742800"/>
              </p:ext>
            </p:extLst>
          </p:nvPr>
        </p:nvGraphicFramePr>
        <p:xfrm>
          <a:off x="1575493" y="3972718"/>
          <a:ext cx="812800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0" name="方程式" r:id="rId4" imgW="342720" imgH="215640" progId="Equation.3">
                  <p:embed/>
                </p:oleObj>
              </mc:Choice>
              <mc:Fallback>
                <p:oleObj name="方程式" r:id="rId4" imgW="3427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5493" y="3972718"/>
                        <a:ext cx="812800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3239884"/>
              </p:ext>
            </p:extLst>
          </p:nvPr>
        </p:nvGraphicFramePr>
        <p:xfrm>
          <a:off x="273743" y="3475830"/>
          <a:ext cx="752475" cy="5111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1" name="方程式" r:id="rId6" imgW="317160" imgH="215640" progId="Equation.3">
                  <p:embed/>
                </p:oleObj>
              </mc:Choice>
              <mc:Fallback>
                <p:oleObj name="方程式" r:id="rId6" imgW="31716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3743" y="3475830"/>
                        <a:ext cx="752475" cy="5111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206461"/>
              </p:ext>
            </p:extLst>
          </p:nvPr>
        </p:nvGraphicFramePr>
        <p:xfrm>
          <a:off x="418206" y="5544345"/>
          <a:ext cx="1917700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2" name="方程式" r:id="rId8" imgW="977760" imgH="393480" progId="Equation.3">
                  <p:embed/>
                </p:oleObj>
              </mc:Choice>
              <mc:Fallback>
                <p:oleObj name="方程式" r:id="rId8" imgW="977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8206" y="5544345"/>
                        <a:ext cx="1917700" cy="720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45321985"/>
              </p:ext>
            </p:extLst>
          </p:nvPr>
        </p:nvGraphicFramePr>
        <p:xfrm>
          <a:off x="2678270" y="2435773"/>
          <a:ext cx="2565400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3" name="方程式" r:id="rId10" imgW="1307880" imgH="228600" progId="Equation.3">
                  <p:embed/>
                </p:oleObj>
              </mc:Choice>
              <mc:Fallback>
                <p:oleObj name="方程式" r:id="rId10" imgW="130788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270" y="2435773"/>
                        <a:ext cx="2565400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7010315"/>
              </p:ext>
            </p:extLst>
          </p:nvPr>
        </p:nvGraphicFramePr>
        <p:xfrm>
          <a:off x="2678270" y="3571232"/>
          <a:ext cx="3113088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4" name="方程式" r:id="rId12" imgW="1587240" imgH="228600" progId="Equation.3">
                  <p:embed/>
                </p:oleObj>
              </mc:Choice>
              <mc:Fallback>
                <p:oleObj name="方程式" r:id="rId12" imgW="15872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78270" y="3571232"/>
                        <a:ext cx="3113088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6643717"/>
              </p:ext>
            </p:extLst>
          </p:nvPr>
        </p:nvGraphicFramePr>
        <p:xfrm>
          <a:off x="2726336" y="4047480"/>
          <a:ext cx="2987675" cy="442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5" name="方程式" r:id="rId14" imgW="1523880" imgH="241200" progId="Equation.3">
                  <p:embed/>
                </p:oleObj>
              </mc:Choice>
              <mc:Fallback>
                <p:oleObj name="方程式" r:id="rId14" imgW="1523880" imgH="24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6336" y="4047480"/>
                        <a:ext cx="2987675" cy="442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59936140"/>
              </p:ext>
            </p:extLst>
          </p:nvPr>
        </p:nvGraphicFramePr>
        <p:xfrm>
          <a:off x="6328374" y="2366468"/>
          <a:ext cx="1370012" cy="466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6" name="方程式" r:id="rId16" imgW="698400" imgH="253800" progId="Equation.3">
                  <p:embed/>
                </p:oleObj>
              </mc:Choice>
              <mc:Fallback>
                <p:oleObj name="方程式" r:id="rId16" imgW="698400" imgH="2538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374" y="2366468"/>
                        <a:ext cx="1370012" cy="466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4764714"/>
              </p:ext>
            </p:extLst>
          </p:nvPr>
        </p:nvGraphicFramePr>
        <p:xfrm>
          <a:off x="6328374" y="3980956"/>
          <a:ext cx="2614612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7" name="方程式" r:id="rId18" imgW="1333440" imgH="266400" progId="Equation.3">
                  <p:embed/>
                </p:oleObj>
              </mc:Choice>
              <mc:Fallback>
                <p:oleObj name="方程式" r:id="rId18" imgW="133344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28374" y="3980956"/>
                        <a:ext cx="2614612" cy="4889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文字方塊 8"/>
          <p:cNvSpPr txBox="1"/>
          <p:nvPr/>
        </p:nvSpPr>
        <p:spPr>
          <a:xfrm>
            <a:off x="2648989" y="4957916"/>
            <a:ext cx="30650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Impedance of inductor </a:t>
            </a:r>
            <a:endParaRPr lang="zh-TW" altLang="en-US" sz="2400" dirty="0"/>
          </a:p>
        </p:txBody>
      </p:sp>
      <p:graphicFrame>
        <p:nvGraphicFramePr>
          <p:cNvPr id="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7811218"/>
              </p:ext>
            </p:extLst>
          </p:nvPr>
        </p:nvGraphicFramePr>
        <p:xfrm>
          <a:off x="3232749" y="5444986"/>
          <a:ext cx="5481637" cy="884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48" name="方程式" r:id="rId20" imgW="2793960" imgH="482400" progId="Equation.3">
                  <p:embed/>
                </p:oleObj>
              </mc:Choice>
              <mc:Fallback>
                <p:oleObj name="方程式" r:id="rId20" imgW="2793960" imgH="482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2749" y="5444986"/>
                        <a:ext cx="5481637" cy="8842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文字方塊 23"/>
          <p:cNvSpPr txBox="1"/>
          <p:nvPr/>
        </p:nvSpPr>
        <p:spPr>
          <a:xfrm>
            <a:off x="229091" y="1914029"/>
            <a:ext cx="224333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u="sng" dirty="0" smtClean="0"/>
              <a:t>For AC Analysis</a:t>
            </a:r>
            <a:endParaRPr lang="zh-TW" altLang="en-US" sz="2400" b="1" i="1" u="sng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42174" y="2316461"/>
            <a:ext cx="16171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 smtClean="0"/>
              <a:t>(Chapter 6)</a:t>
            </a:r>
            <a:endParaRPr lang="zh-TW" altLang="en-US" sz="2400" dirty="0"/>
          </a:p>
        </p:txBody>
      </p:sp>
      <p:sp>
        <p:nvSpPr>
          <p:cNvPr id="3" name="向下箭號 2"/>
          <p:cNvSpPr/>
          <p:nvPr/>
        </p:nvSpPr>
        <p:spPr>
          <a:xfrm>
            <a:off x="3791901" y="2880161"/>
            <a:ext cx="442913" cy="620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6" name="向下箭號 25"/>
          <p:cNvSpPr/>
          <p:nvPr/>
        </p:nvSpPr>
        <p:spPr>
          <a:xfrm>
            <a:off x="6791923" y="2833193"/>
            <a:ext cx="442913" cy="113952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向下箭號 26"/>
          <p:cNvSpPr/>
          <p:nvPr/>
        </p:nvSpPr>
        <p:spPr>
          <a:xfrm rot="16200000">
            <a:off x="5830597" y="4006114"/>
            <a:ext cx="442913" cy="47843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向下箭號 27"/>
          <p:cNvSpPr/>
          <p:nvPr/>
        </p:nvSpPr>
        <p:spPr>
          <a:xfrm rot="16200000">
            <a:off x="5602220" y="2144143"/>
            <a:ext cx="442913" cy="935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1785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" grpId="0" animBg="1"/>
      <p:bldP spid="26" grpId="0" animBg="1"/>
      <p:bldP spid="27" grpId="0" animBg="1"/>
      <p:bldP spid="28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3195</TotalTime>
  <Words>866</Words>
  <Application>Microsoft Office PowerPoint</Application>
  <PresentationFormat>如螢幕大小 (4:3)</PresentationFormat>
  <Paragraphs>208</Paragraphs>
  <Slides>42</Slides>
  <Notes>9</Notes>
  <HiddenSlides>0</HiddenSlides>
  <MMClips>0</MMClips>
  <ScaleCrop>false</ScaleCrop>
  <HeadingPairs>
    <vt:vector size="8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內嵌 OLE 伺服程式</vt:lpstr>
      </vt:variant>
      <vt:variant>
        <vt:i4>2</vt:i4>
      </vt:variant>
      <vt:variant>
        <vt:lpstr>投影片標題</vt:lpstr>
      </vt:variant>
      <vt:variant>
        <vt:i4>42</vt:i4>
      </vt:variant>
    </vt:vector>
  </HeadingPairs>
  <TitlesOfParts>
    <vt:vector size="52" baseType="lpstr">
      <vt:lpstr>新細明體</vt:lpstr>
      <vt:lpstr>標楷體</vt:lpstr>
      <vt:lpstr>Arial</vt:lpstr>
      <vt:lpstr>Calibri</vt:lpstr>
      <vt:lpstr>Calibri Light</vt:lpstr>
      <vt:lpstr>Times New Roman</vt:lpstr>
      <vt:lpstr>Wingdings</vt:lpstr>
      <vt:lpstr>Office 佈景主題</vt:lpstr>
      <vt:lpstr>方程式</vt:lpstr>
      <vt:lpstr>Microsoft 方程式編輯器 3.0</vt:lpstr>
      <vt:lpstr>Lecture 21 Network Function  and s-domain Analysis</vt:lpstr>
      <vt:lpstr>Outline</vt:lpstr>
      <vt:lpstr>What are we considering?</vt:lpstr>
      <vt:lpstr>What are we considering?</vt:lpstr>
      <vt:lpstr>Complex Frequency</vt:lpstr>
      <vt:lpstr>Complex Frequency</vt:lpstr>
      <vt:lpstr>Complex Frequency</vt:lpstr>
      <vt:lpstr>Generalized Impedance </vt:lpstr>
      <vt:lpstr>Complex Frequency - Inductor</vt:lpstr>
      <vt:lpstr>Complex Frequency - Inductor</vt:lpstr>
      <vt:lpstr>Complex Frequency - Inductor</vt:lpstr>
      <vt:lpstr>Generalized Impedance</vt:lpstr>
      <vt:lpstr>Example 10.2</vt:lpstr>
      <vt:lpstr>Network Function</vt:lpstr>
      <vt:lpstr>Network Function / Transfer Function</vt:lpstr>
      <vt:lpstr>Network Function / Transfer Function</vt:lpstr>
      <vt:lpstr>Network Function / Transfer Function</vt:lpstr>
      <vt:lpstr>Example 10.5</vt:lpstr>
      <vt:lpstr>Example 10.5</vt:lpstr>
      <vt:lpstr>Network Function / Transfer Function</vt:lpstr>
      <vt:lpstr>Example 10.5 –  Check your results by DC Gain</vt:lpstr>
      <vt:lpstr>Example 10.5 –  Check your results by Units</vt:lpstr>
      <vt:lpstr>Zeros/Poles</vt:lpstr>
      <vt:lpstr>Poles/Zeros</vt:lpstr>
      <vt:lpstr>Poles/Zeros</vt:lpstr>
      <vt:lpstr>Example 10.8</vt:lpstr>
      <vt:lpstr>Example 10.8</vt:lpstr>
      <vt:lpstr>Stability</vt:lpstr>
      <vt:lpstr>Stability</vt:lpstr>
      <vt:lpstr>Stability</vt:lpstr>
      <vt:lpstr>Thank you!</vt:lpstr>
      <vt:lpstr>Acknowledgement</vt:lpstr>
      <vt:lpstr>Appendix</vt:lpstr>
      <vt:lpstr>What is Network/Transfer Function considered?</vt:lpstr>
      <vt:lpstr>Natural Response</vt:lpstr>
      <vt:lpstr>Differential Equation </vt:lpstr>
      <vt:lpstr>PowerPoint 簡報</vt:lpstr>
      <vt:lpstr>Time-Domain Response of a System Versus Position of Poles</vt:lpstr>
      <vt:lpstr>Cancellation</vt:lpstr>
      <vt:lpstr>Example 10.3 - Miller Effect</vt:lpstr>
      <vt:lpstr>Example 10.3 - Miller Effect</vt:lpstr>
      <vt:lpstr>Example 10.3 - Miller Effect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21</dc:title>
  <dc:creator>Lee Hung-yi</dc:creator>
  <cp:lastModifiedBy>Lee Hung-yi</cp:lastModifiedBy>
  <cp:revision>119</cp:revision>
  <dcterms:created xsi:type="dcterms:W3CDTF">2014-11-24T12:29:33Z</dcterms:created>
  <dcterms:modified xsi:type="dcterms:W3CDTF">2014-12-08T12:41:34Z</dcterms:modified>
</cp:coreProperties>
</file>